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6" r:id="rId1"/>
  </p:sldMasterIdLst>
  <p:notesMasterIdLst>
    <p:notesMasterId r:id="rId41"/>
  </p:notesMasterIdLst>
  <p:sldIdLst>
    <p:sldId id="256" r:id="rId2"/>
    <p:sldId id="258" r:id="rId3"/>
    <p:sldId id="286" r:id="rId4"/>
    <p:sldId id="295" r:id="rId5"/>
    <p:sldId id="294" r:id="rId6"/>
    <p:sldId id="289" r:id="rId7"/>
    <p:sldId id="292" r:id="rId8"/>
    <p:sldId id="296" r:id="rId9"/>
    <p:sldId id="305" r:id="rId10"/>
    <p:sldId id="290" r:id="rId11"/>
    <p:sldId id="287" r:id="rId12"/>
    <p:sldId id="297" r:id="rId13"/>
    <p:sldId id="306" r:id="rId14"/>
    <p:sldId id="288" r:id="rId15"/>
    <p:sldId id="308" r:id="rId16"/>
    <p:sldId id="307" r:id="rId17"/>
    <p:sldId id="318" r:id="rId18"/>
    <p:sldId id="302" r:id="rId19"/>
    <p:sldId id="268" r:id="rId20"/>
    <p:sldId id="325" r:id="rId21"/>
    <p:sldId id="343" r:id="rId22"/>
    <p:sldId id="320" r:id="rId23"/>
    <p:sldId id="326" r:id="rId24"/>
    <p:sldId id="322" r:id="rId25"/>
    <p:sldId id="331" r:id="rId26"/>
    <p:sldId id="328" r:id="rId27"/>
    <p:sldId id="330" r:id="rId28"/>
    <p:sldId id="341" r:id="rId29"/>
    <p:sldId id="332" r:id="rId30"/>
    <p:sldId id="333" r:id="rId31"/>
    <p:sldId id="334" r:id="rId32"/>
    <p:sldId id="335" r:id="rId33"/>
    <p:sldId id="336" r:id="rId34"/>
    <p:sldId id="316" r:id="rId35"/>
    <p:sldId id="338" r:id="rId36"/>
    <p:sldId id="342" r:id="rId37"/>
    <p:sldId id="337" r:id="rId38"/>
    <p:sldId id="340" r:id="rId39"/>
    <p:sldId id="279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BA3E06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265" autoAdjust="0"/>
    <p:restoredTop sz="91930" autoAdjust="0"/>
  </p:normalViewPr>
  <p:slideViewPr>
    <p:cSldViewPr snapToGrid="0">
      <p:cViewPr varScale="1">
        <p:scale>
          <a:sx n="89" d="100"/>
          <a:sy n="89" d="100"/>
        </p:scale>
        <p:origin x="408" y="6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A3243B-24CC-4271-85D5-ABC274A4E973}" type="datetimeFigureOut">
              <a:rPr lang="en-SG" smtClean="0"/>
              <a:t>3/8/2018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A4F573-1D22-496A-9D4D-4FF004432B4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89096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4F573-1D22-496A-9D4D-4FF004432B42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1707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4F573-1D22-496A-9D4D-4FF004432B42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20095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4F573-1D22-496A-9D4D-4FF004432B42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55655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4F573-1D22-496A-9D4D-4FF004432B42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3877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4F573-1D22-496A-9D4D-4FF004432B42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564492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4F573-1D22-496A-9D4D-4FF004432B42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853843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4F573-1D22-496A-9D4D-4FF004432B42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98393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4F573-1D22-496A-9D4D-4FF004432B42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480454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4F573-1D22-496A-9D4D-4FF004432B42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117310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4F573-1D22-496A-9D4D-4FF004432B42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398261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4F573-1D22-496A-9D4D-4FF004432B42}" type="slidenum">
              <a:rPr lang="en-SG" smtClean="0"/>
              <a:t>25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41060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4F573-1D22-496A-9D4D-4FF004432B42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815527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4F573-1D22-496A-9D4D-4FF004432B42}" type="slidenum">
              <a:rPr lang="en-SG" smtClean="0"/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90318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Assumptions: sufficient illumination, dominance of static scene over moving objects, enough texture to allow apparent motion to be extracted, sufficient scene overlap between consecutive frames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4F573-1D22-496A-9D4D-4FF004432B42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65784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Assumptions: sufficient illumination, dominance of static scene over moving objects, enough texture to allow apparent motion to be extracted, sufficient scene overlap between consecutive frames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4F573-1D22-496A-9D4D-4FF004432B42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6555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4F573-1D22-496A-9D4D-4FF004432B42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48356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4F573-1D22-496A-9D4D-4FF004432B42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93430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4F573-1D22-496A-9D4D-4FF004432B42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30064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4F573-1D22-496A-9D4D-4FF004432B42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82698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4F573-1D22-496A-9D4D-4FF004432B42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2767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568738" cy="175384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AE57D-3A50-4358-9254-D1E944B12389}" type="datetime1">
              <a:rPr lang="en-SG" smtClean="0"/>
              <a:t>3/8/2018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  <a:t>‹#›</a:t>
            </a:fld>
            <a:endParaRPr lang="en-S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309643-9B14-49DA-8D24-8D4BF356D2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370"/>
          <a:stretch/>
        </p:blipFill>
        <p:spPr>
          <a:xfrm>
            <a:off x="5163956" y="206274"/>
            <a:ext cx="1912970" cy="575707"/>
          </a:xfrm>
          <a:prstGeom prst="rect">
            <a:avLst/>
          </a:prstGeom>
        </p:spPr>
      </p:pic>
      <p:pic>
        <p:nvPicPr>
          <p:cNvPr id="8" name="Picture 2" descr="Image result for NTU LOGO">
            <a:extLst>
              <a:ext uri="{FF2B5EF4-FFF2-40B4-BE49-F238E27FC236}">
                <a16:creationId xmlns:a16="http://schemas.microsoft.com/office/drawing/2014/main" id="{4F4F8619-3AB2-499C-9B2B-838DD24B99A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468" y="206274"/>
            <a:ext cx="1682151" cy="60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3600ED-187B-47BC-A6D8-8C43B6BE521B}"/>
              </a:ext>
            </a:extLst>
          </p:cNvPr>
          <p:cNvSpPr/>
          <p:nvPr userDrawn="1"/>
        </p:nvSpPr>
        <p:spPr>
          <a:xfrm>
            <a:off x="0" y="1122363"/>
            <a:ext cx="9144000" cy="1753842"/>
          </a:xfrm>
          <a:prstGeom prst="rect">
            <a:avLst/>
          </a:prstGeom>
          <a:solidFill>
            <a:srgbClr val="BA3E06"/>
          </a:solidFill>
          <a:ln>
            <a:solidFill>
              <a:srgbClr val="BA3E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20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EDE39-3375-4751-B495-4CCB2F2FCA3B}" type="datetime1">
              <a:rPr lang="en-SG" smtClean="0"/>
              <a:t>3/8/2018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30483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31D61-362B-4677-8E2B-81B870A09C84}" type="datetime1">
              <a:rPr lang="en-SG" smtClean="0"/>
              <a:t>3/8/2018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66506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EC27D-012C-467C-A256-2AC770D08982}" type="datetime1">
              <a:rPr lang="en-SG" smtClean="0"/>
              <a:t>3/8/2018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18451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  <a:t>‹#›</a:t>
            </a:fld>
            <a:endParaRPr lang="en-S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4D05ED-00C0-4DBB-BDD1-AC902FF418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370"/>
          <a:stretch/>
        </p:blipFill>
        <p:spPr>
          <a:xfrm>
            <a:off x="136213" y="6432507"/>
            <a:ext cx="1213244" cy="365125"/>
          </a:xfrm>
          <a:prstGeom prst="rect">
            <a:avLst/>
          </a:prstGeom>
        </p:spPr>
      </p:pic>
      <p:pic>
        <p:nvPicPr>
          <p:cNvPr id="8" name="Picture 2" descr="Image result for NTU LOGO">
            <a:extLst>
              <a:ext uri="{FF2B5EF4-FFF2-40B4-BE49-F238E27FC236}">
                <a16:creationId xmlns:a16="http://schemas.microsoft.com/office/drawing/2014/main" id="{6A52F9CF-3C47-4A75-BE99-128E541B99C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911" y="6443476"/>
            <a:ext cx="1025908" cy="36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90414C8-9F58-425C-86A5-B0A323D4082D}"/>
              </a:ext>
            </a:extLst>
          </p:cNvPr>
          <p:cNvSpPr/>
          <p:nvPr userDrawn="1"/>
        </p:nvSpPr>
        <p:spPr>
          <a:xfrm>
            <a:off x="0" y="0"/>
            <a:ext cx="4655127" cy="906087"/>
          </a:xfrm>
          <a:prstGeom prst="rect">
            <a:avLst/>
          </a:prstGeom>
          <a:solidFill>
            <a:srgbClr val="BA3E06"/>
          </a:solidFill>
          <a:ln>
            <a:solidFill>
              <a:srgbClr val="BA3E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EA763FF9-44A5-4586-8ABA-792A122940F6}"/>
              </a:ext>
            </a:extLst>
          </p:cNvPr>
          <p:cNvSpPr/>
          <p:nvPr userDrawn="1"/>
        </p:nvSpPr>
        <p:spPr>
          <a:xfrm flipH="1" flipV="1">
            <a:off x="3657600" y="0"/>
            <a:ext cx="1005840" cy="906087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D30658-45D2-4458-B6BD-CC588010159D}"/>
              </a:ext>
            </a:extLst>
          </p:cNvPr>
          <p:cNvSpPr/>
          <p:nvPr userDrawn="1"/>
        </p:nvSpPr>
        <p:spPr>
          <a:xfrm>
            <a:off x="136213" y="6259486"/>
            <a:ext cx="8891409" cy="45719"/>
          </a:xfrm>
          <a:prstGeom prst="rect">
            <a:avLst/>
          </a:prstGeom>
          <a:solidFill>
            <a:srgbClr val="BA3E06"/>
          </a:solidFill>
          <a:ln>
            <a:solidFill>
              <a:srgbClr val="BA3E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69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  <a:t>‹#›</a:t>
            </a:fld>
            <a:endParaRPr lang="en-S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4D05ED-00C0-4DBB-BDD1-AC902FF418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370"/>
          <a:stretch/>
        </p:blipFill>
        <p:spPr>
          <a:xfrm>
            <a:off x="136213" y="6432507"/>
            <a:ext cx="1213244" cy="3651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90414C8-9F58-425C-86A5-B0A323D4082D}"/>
              </a:ext>
            </a:extLst>
          </p:cNvPr>
          <p:cNvSpPr/>
          <p:nvPr userDrawn="1"/>
        </p:nvSpPr>
        <p:spPr>
          <a:xfrm>
            <a:off x="0" y="1962"/>
            <a:ext cx="9147176" cy="906087"/>
          </a:xfrm>
          <a:prstGeom prst="rect">
            <a:avLst/>
          </a:prstGeom>
          <a:solidFill>
            <a:srgbClr val="BA3E06"/>
          </a:solidFill>
          <a:ln>
            <a:solidFill>
              <a:srgbClr val="BA3E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3E717C-E4FD-4649-A91C-9A971C01916E}"/>
              </a:ext>
            </a:extLst>
          </p:cNvPr>
          <p:cNvSpPr/>
          <p:nvPr userDrawn="1"/>
        </p:nvSpPr>
        <p:spPr>
          <a:xfrm>
            <a:off x="136213" y="6259486"/>
            <a:ext cx="8891409" cy="45719"/>
          </a:xfrm>
          <a:prstGeom prst="rect">
            <a:avLst/>
          </a:prstGeom>
          <a:solidFill>
            <a:srgbClr val="BA3E06"/>
          </a:solidFill>
          <a:ln>
            <a:solidFill>
              <a:srgbClr val="BA3E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Image result for NTU LOGO">
            <a:extLst>
              <a:ext uri="{FF2B5EF4-FFF2-40B4-BE49-F238E27FC236}">
                <a16:creationId xmlns:a16="http://schemas.microsoft.com/office/drawing/2014/main" id="{590ADDC7-595A-41DF-9698-26900E17A6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911" y="6443476"/>
            <a:ext cx="1025908" cy="36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2D5A697-662F-4EE6-B316-75397D21F183}"/>
              </a:ext>
            </a:extLst>
          </p:cNvPr>
          <p:cNvSpPr/>
          <p:nvPr userDrawn="1"/>
        </p:nvSpPr>
        <p:spPr>
          <a:xfrm>
            <a:off x="-60960" y="-30480"/>
            <a:ext cx="5463540" cy="938530"/>
          </a:xfrm>
          <a:prstGeom prst="rect">
            <a:avLst/>
          </a:prstGeom>
          <a:solidFill>
            <a:schemeClr val="bg1"/>
          </a:solidFill>
          <a:ln>
            <a:solidFill>
              <a:srgbClr val="BA3E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EA763FF9-44A5-4586-8ABA-792A122940F6}"/>
              </a:ext>
            </a:extLst>
          </p:cNvPr>
          <p:cNvSpPr/>
          <p:nvPr userDrawn="1"/>
        </p:nvSpPr>
        <p:spPr>
          <a:xfrm flipH="1" flipV="1">
            <a:off x="4404360" y="-4388"/>
            <a:ext cx="1005840" cy="906087"/>
          </a:xfrm>
          <a:prstGeom prst="rtTriangle">
            <a:avLst/>
          </a:prstGeom>
          <a:solidFill>
            <a:srgbClr val="BA3E06"/>
          </a:solidFill>
          <a:ln>
            <a:solidFill>
              <a:srgbClr val="BA3E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95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67430-A6C8-46BC-A921-ED6650B62579}" type="datetime1">
              <a:rPr lang="en-SG" smtClean="0"/>
              <a:t>3/8/2018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44528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BD0EF-ACEC-4769-9B5B-1502E9BFEC4A}" type="datetime1">
              <a:rPr lang="en-SG" smtClean="0"/>
              <a:t>3/8/2018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71008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5BB67-7CE0-4F21-8C91-5CE8CCF23DC4}" type="datetime1">
              <a:rPr lang="en-SG" smtClean="0"/>
              <a:t>3/8/2018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44799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E00D2-6628-4EA3-A9CE-099D97C09A39}" type="datetime1">
              <a:rPr lang="en-SG" smtClean="0"/>
              <a:t>3/8/2018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57320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75706-D8F6-427E-859B-D09C8FFF37AA}" type="datetime1">
              <a:rPr lang="en-SG" smtClean="0"/>
              <a:t>3/8/2018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31851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362BB-A31E-44AD-8D1E-E514DED80603}" type="datetime1">
              <a:rPr lang="en-SG" smtClean="0"/>
              <a:t>3/8/2018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3997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34EFD-C8A0-44D5-81F7-B030AB54600F}" type="datetime1">
              <a:rPr lang="en-SG" smtClean="0"/>
              <a:t>3/8/2018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3C823-BEC6-4591-99A0-77BFC1C958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55574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6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5.tmp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16.tmp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1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mp"/><Relationship Id="rId5" Type="http://schemas.openxmlformats.org/officeDocument/2006/relationships/image" Target="../media/image19.tmp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50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11" Type="http://schemas.openxmlformats.org/officeDocument/2006/relationships/image" Target="../media/image48.png"/><Relationship Id="rId5" Type="http://schemas.openxmlformats.org/officeDocument/2006/relationships/image" Target="../media/image40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8" Type="http://schemas.openxmlformats.org/officeDocument/2006/relationships/image" Target="../media/image64.png"/><Relationship Id="rId21" Type="http://schemas.openxmlformats.org/officeDocument/2006/relationships/image" Target="../media/image53.png"/><Relationship Id="rId7" Type="http://schemas.openxmlformats.org/officeDocument/2006/relationships/image" Target="../media/image58.png"/><Relationship Id="rId12" Type="http://schemas.openxmlformats.org/officeDocument/2006/relationships/image" Target="../media/image36.png"/><Relationship Id="rId17" Type="http://schemas.openxmlformats.org/officeDocument/2006/relationships/image" Target="../media/image63.png"/><Relationship Id="rId16" Type="http://schemas.openxmlformats.org/officeDocument/2006/relationships/image" Target="../media/image62.png"/><Relationship Id="rId20" Type="http://schemas.openxmlformats.org/officeDocument/2006/relationships/image" Target="../media/image37.tmp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35.png"/><Relationship Id="rId15" Type="http://schemas.openxmlformats.org/officeDocument/2006/relationships/image" Target="../media/image61.png"/><Relationship Id="rId10" Type="http://schemas.openxmlformats.org/officeDocument/2006/relationships/image" Target="../media/image34.png"/><Relationship Id="rId19" Type="http://schemas.openxmlformats.org/officeDocument/2006/relationships/image" Target="../media/image65.png"/><Relationship Id="rId9" Type="http://schemas.openxmlformats.org/officeDocument/2006/relationships/image" Target="../media/image60.png"/><Relationship Id="rId1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61.png"/><Relationship Id="rId18" Type="http://schemas.openxmlformats.org/officeDocument/2006/relationships/image" Target="../media/image71.png"/><Relationship Id="rId3" Type="http://schemas.openxmlformats.org/officeDocument/2006/relationships/image" Target="../media/image540.png"/><Relationship Id="rId7" Type="http://schemas.openxmlformats.org/officeDocument/2006/relationships/image" Target="../media/image45.png"/><Relationship Id="rId12" Type="http://schemas.openxmlformats.org/officeDocument/2006/relationships/image" Target="../media/image551.png"/><Relationship Id="rId17" Type="http://schemas.openxmlformats.org/officeDocument/2006/relationships/image" Target="../media/image69.png"/><Relationship Id="rId2" Type="http://schemas.openxmlformats.org/officeDocument/2006/relationships/image" Target="../media/image530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0.png"/><Relationship Id="rId11" Type="http://schemas.openxmlformats.org/officeDocument/2006/relationships/image" Target="../media/image70.png"/><Relationship Id="rId5" Type="http://schemas.openxmlformats.org/officeDocument/2006/relationships/image" Target="../media/image560.png"/><Relationship Id="rId15" Type="http://schemas.openxmlformats.org/officeDocument/2006/relationships/image" Target="../media/image56.png"/><Relationship Id="rId4" Type="http://schemas.openxmlformats.org/officeDocument/2006/relationships/image" Target="../media/image550.png"/><Relationship Id="rId9" Type="http://schemas.openxmlformats.org/officeDocument/2006/relationships/image" Target="../media/image55.png"/><Relationship Id="rId1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9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0.png"/><Relationship Id="rId9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67.png"/><Relationship Id="rId9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13" Type="http://schemas.openxmlformats.org/officeDocument/2006/relationships/image" Target="../media/image90.png"/><Relationship Id="rId3" Type="http://schemas.openxmlformats.org/officeDocument/2006/relationships/image" Target="../media/image540.png"/><Relationship Id="rId7" Type="http://schemas.openxmlformats.org/officeDocument/2006/relationships/image" Target="../media/image45.png"/><Relationship Id="rId12" Type="http://schemas.openxmlformats.org/officeDocument/2006/relationships/image" Target="../media/image89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0.png"/><Relationship Id="rId11" Type="http://schemas.openxmlformats.org/officeDocument/2006/relationships/image" Target="../media/image88.png"/><Relationship Id="rId5" Type="http://schemas.openxmlformats.org/officeDocument/2006/relationships/image" Target="../media/image560.png"/><Relationship Id="rId10" Type="http://schemas.openxmlformats.org/officeDocument/2006/relationships/image" Target="../media/image87.png"/><Relationship Id="rId4" Type="http://schemas.openxmlformats.org/officeDocument/2006/relationships/image" Target="../media/image550.png"/><Relationship Id="rId9" Type="http://schemas.openxmlformats.org/officeDocument/2006/relationships/image" Target="../media/image860.png"/><Relationship Id="rId14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mp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3" Type="http://schemas.openxmlformats.org/officeDocument/2006/relationships/image" Target="../media/image71.tmp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" Type="http://schemas.openxmlformats.org/officeDocument/2006/relationships/image" Target="../media/image70.tmp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18" Type="http://schemas.openxmlformats.org/officeDocument/2006/relationships/image" Target="../media/image117.png"/><Relationship Id="rId3" Type="http://schemas.openxmlformats.org/officeDocument/2006/relationships/image" Target="../media/image72.tmp"/><Relationship Id="rId7" Type="http://schemas.openxmlformats.org/officeDocument/2006/relationships/image" Target="../media/image1060.png"/><Relationship Id="rId12" Type="http://schemas.openxmlformats.org/officeDocument/2006/relationships/image" Target="../media/image111.png"/><Relationship Id="rId17" Type="http://schemas.openxmlformats.org/officeDocument/2006/relationships/image" Target="../media/image116.png"/><Relationship Id="rId2" Type="http://schemas.openxmlformats.org/officeDocument/2006/relationships/image" Target="../media/image71.tmp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tmp"/><Relationship Id="rId11" Type="http://schemas.openxmlformats.org/officeDocument/2006/relationships/image" Target="../media/image110.png"/><Relationship Id="rId5" Type="http://schemas.openxmlformats.org/officeDocument/2006/relationships/image" Target="../media/image70.tmp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4" Type="http://schemas.openxmlformats.org/officeDocument/2006/relationships/image" Target="../media/image73.tmp"/><Relationship Id="rId9" Type="http://schemas.openxmlformats.org/officeDocument/2006/relationships/image" Target="../media/image108.png"/><Relationship Id="rId14" Type="http://schemas.openxmlformats.org/officeDocument/2006/relationships/image" Target="../media/image1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" Type="http://schemas.openxmlformats.org/officeDocument/2006/relationships/image" Target="../media/image1150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image" Target="../media/image74.tmp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0.png"/><Relationship Id="rId15" Type="http://schemas.openxmlformats.org/officeDocument/2006/relationships/image" Target="../media/image127.png"/><Relationship Id="rId10" Type="http://schemas.openxmlformats.org/officeDocument/2006/relationships/image" Target="../media/image122.png"/><Relationship Id="rId4" Type="http://schemas.openxmlformats.org/officeDocument/2006/relationships/image" Target="../media/image1160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" Type="http://schemas.openxmlformats.org/officeDocument/2006/relationships/image" Target="../media/image1150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image" Target="../media/image74.tmp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0.png"/><Relationship Id="rId15" Type="http://schemas.openxmlformats.org/officeDocument/2006/relationships/image" Target="../media/image127.png"/><Relationship Id="rId10" Type="http://schemas.openxmlformats.org/officeDocument/2006/relationships/image" Target="../media/image122.png"/><Relationship Id="rId19" Type="http://schemas.openxmlformats.org/officeDocument/2006/relationships/image" Target="../media/image131.png"/><Relationship Id="rId4" Type="http://schemas.openxmlformats.org/officeDocument/2006/relationships/image" Target="../media/image1160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18" Type="http://schemas.openxmlformats.org/officeDocument/2006/relationships/image" Target="../media/image131.png"/><Relationship Id="rId3" Type="http://schemas.openxmlformats.org/officeDocument/2006/relationships/image" Target="../media/image1160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17" Type="http://schemas.openxmlformats.org/officeDocument/2006/relationships/image" Target="../media/image130.png"/><Relationship Id="rId2" Type="http://schemas.openxmlformats.org/officeDocument/2006/relationships/image" Target="../media/image1150.png"/><Relationship Id="rId16" Type="http://schemas.openxmlformats.org/officeDocument/2006/relationships/image" Target="../media/image129.png"/><Relationship Id="rId20" Type="http://schemas.openxmlformats.org/officeDocument/2006/relationships/image" Target="../media/image1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5" Type="http://schemas.openxmlformats.org/officeDocument/2006/relationships/image" Target="../media/image128.png"/><Relationship Id="rId10" Type="http://schemas.openxmlformats.org/officeDocument/2006/relationships/image" Target="../media/image123.png"/><Relationship Id="rId19" Type="http://schemas.openxmlformats.org/officeDocument/2006/relationships/image" Target="../media/image74.tmp"/><Relationship Id="rId4" Type="http://schemas.openxmlformats.org/officeDocument/2006/relationships/image" Target="../media/image1170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3.png"/><Relationship Id="rId18" Type="http://schemas.openxmlformats.org/officeDocument/2006/relationships/image" Target="../media/image14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12" Type="http://schemas.openxmlformats.org/officeDocument/2006/relationships/image" Target="../media/image142.png"/><Relationship Id="rId17" Type="http://schemas.openxmlformats.org/officeDocument/2006/relationships/image" Target="../media/image147.png"/><Relationship Id="rId2" Type="http://schemas.openxmlformats.org/officeDocument/2006/relationships/image" Target="../media/image75.tmp"/><Relationship Id="rId16" Type="http://schemas.openxmlformats.org/officeDocument/2006/relationships/image" Target="../media/image1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135.png"/><Relationship Id="rId15" Type="http://schemas.openxmlformats.org/officeDocument/2006/relationships/image" Target="../media/image145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Relationship Id="rId14" Type="http://schemas.openxmlformats.org/officeDocument/2006/relationships/image" Target="../media/image14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9.png"/><Relationship Id="rId7" Type="http://schemas.openxmlformats.org/officeDocument/2006/relationships/image" Target="../media/image79.tmp"/><Relationship Id="rId2" Type="http://schemas.openxmlformats.org/officeDocument/2006/relationships/image" Target="../media/image76.tm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tmp"/><Relationship Id="rId5" Type="http://schemas.openxmlformats.org/officeDocument/2006/relationships/image" Target="../media/image77.tmp"/><Relationship Id="rId4" Type="http://schemas.openxmlformats.org/officeDocument/2006/relationships/image" Target="../media/image150.png"/><Relationship Id="rId9" Type="http://schemas.openxmlformats.org/officeDocument/2006/relationships/image" Target="../media/image1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80.tm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mp"/><Relationship Id="rId2" Type="http://schemas.openxmlformats.org/officeDocument/2006/relationships/image" Target="../media/image81.tmp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2.tmp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1.tmp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67C1A-0616-4B44-8D57-D998693A55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380" y="1231147"/>
            <a:ext cx="8691239" cy="1076960"/>
          </a:xfrm>
        </p:spPr>
        <p:txBody>
          <a:bodyPr>
            <a:noAutofit/>
          </a:bodyPr>
          <a:lstStyle/>
          <a:p>
            <a:r>
              <a:rPr lang="en-SG" sz="3200" b="1" dirty="0">
                <a:solidFill>
                  <a:schemeClr val="bg1"/>
                </a:solidFill>
                <a:latin typeface="Helvetica" panose="020B0604020202020204" pitchFamily="34" charset="0"/>
                <a:ea typeface="Gadugi" panose="020B0502040204020203" pitchFamily="34" charset="0"/>
                <a:cs typeface="Helvetica" panose="020B0604020202020204" pitchFamily="34" charset="0"/>
              </a:rPr>
              <a:t>Backend Methods for Visual SLAM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A59BC4-850D-434D-B238-FE1E675752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378" y="3118585"/>
            <a:ext cx="7457242" cy="3042672"/>
          </a:xfrm>
        </p:spPr>
        <p:txBody>
          <a:bodyPr>
            <a:noAutofit/>
          </a:bodyPr>
          <a:lstStyle/>
          <a:p>
            <a:r>
              <a:rPr lang="sv-SE" sz="1800" dirty="0">
                <a:latin typeface="Helvetica" panose="020B0604020202020204" pitchFamily="34" charset="0"/>
                <a:cs typeface="Helvetica" panose="020B0604020202020204" pitchFamily="34" charset="0"/>
              </a:rPr>
              <a:t>Zhang Handuo</a:t>
            </a:r>
          </a:p>
          <a:p>
            <a:endParaRPr lang="sv-SE" sz="1800" dirty="0">
              <a:solidFill>
                <a:schemeClr val="tx1">
                  <a:lumMod val="75000"/>
                  <a:lumOff val="2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sv-SE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 Engineering-NTU Corporate Laboratory</a:t>
            </a:r>
          </a:p>
          <a:p>
            <a:r>
              <a:rPr lang="en-SG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School of Electrical and Electronic Engineering</a:t>
            </a:r>
            <a:br>
              <a:rPr lang="en-SG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SG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Nanyang Technological University</a:t>
            </a:r>
          </a:p>
          <a:p>
            <a:endParaRPr lang="en-SG" sz="1800" dirty="0">
              <a:solidFill>
                <a:schemeClr val="tx1">
                  <a:lumMod val="75000"/>
                  <a:lumOff val="2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SG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 August 2018</a:t>
            </a:r>
          </a:p>
        </p:txBody>
      </p:sp>
    </p:spTree>
    <p:extLst>
      <p:ext uri="{BB962C8B-B14F-4D97-AF65-F5344CB8AC3E}">
        <p14:creationId xmlns:p14="http://schemas.microsoft.com/office/powerpoint/2010/main" val="1574455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BC536-E89A-42EA-850E-CF68AA3D0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  <a:t>10</a:t>
            </a:fld>
            <a:endParaRPr lang="en-SG"/>
          </a:p>
        </p:txBody>
      </p:sp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A9208198-6A0A-4FD5-AACA-24F4D164D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27" y="1300537"/>
            <a:ext cx="6148827" cy="22873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1F4493-36E0-4FCB-AD21-E8E6C1D9D59C}"/>
              </a:ext>
            </a:extLst>
          </p:cNvPr>
          <p:cNvSpPr txBox="1"/>
          <p:nvPr/>
        </p:nvSpPr>
        <p:spPr>
          <a:xfrm>
            <a:off x="484632" y="3867912"/>
            <a:ext cx="5074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A3E06"/>
                </a:solidFill>
                <a:latin typeface="Palatino Linotype" panose="02040502050505030304" pitchFamily="18" charset="0"/>
              </a:rPr>
              <a:t>Front-end</a:t>
            </a:r>
            <a:r>
              <a:rPr lang="en-US" dirty="0">
                <a:latin typeface="Palatino Linotype" panose="02040502050505030304" pitchFamily="18" charset="0"/>
              </a:rPr>
              <a:t> is responsible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alatino Linotype" panose="02040502050505030304" pitchFamily="18" charset="0"/>
              </a:rPr>
              <a:t>Feature extraction, matching, outlier removal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alatino Linotype" panose="02040502050505030304" pitchFamily="18" charset="0"/>
              </a:rPr>
              <a:t>Loop closure detection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2A3033-4199-4ECA-BE31-8F79B6BB109D}"/>
              </a:ext>
            </a:extLst>
          </p:cNvPr>
          <p:cNvSpPr txBox="1"/>
          <p:nvPr/>
        </p:nvSpPr>
        <p:spPr>
          <a:xfrm>
            <a:off x="484632" y="5071222"/>
            <a:ext cx="658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Palatino Linotype" panose="02040502050505030304" pitchFamily="18" charset="0"/>
              </a:rPr>
              <a:t>Back-end</a:t>
            </a:r>
            <a:r>
              <a:rPr lang="en-US" dirty="0">
                <a:latin typeface="Palatino Linotype" panose="02040502050505030304" pitchFamily="18" charset="0"/>
              </a:rPr>
              <a:t> is responsible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alatino Linotype" panose="02040502050505030304" pitchFamily="18" charset="0"/>
              </a:rPr>
              <a:t>Pose and structure optimization (g2o, Ceres, GTSAM)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7C1B93-F652-4764-8294-CB3EC5FAEC5C}"/>
              </a:ext>
            </a:extLst>
          </p:cNvPr>
          <p:cNvSpPr txBox="1">
            <a:spLocks/>
          </p:cNvSpPr>
          <p:nvPr/>
        </p:nvSpPr>
        <p:spPr>
          <a:xfrm>
            <a:off x="5579911" y="19261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1. Introduction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05A278-3DEE-427A-AB96-05AE822E880B}"/>
              </a:ext>
            </a:extLst>
          </p:cNvPr>
          <p:cNvSpPr txBox="1">
            <a:spLocks/>
          </p:cNvSpPr>
          <p:nvPr/>
        </p:nvSpPr>
        <p:spPr>
          <a:xfrm>
            <a:off x="413551" y="19261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BA3E06"/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VSLAM</a:t>
            </a:r>
            <a:endParaRPr lang="en-SG" sz="2400" b="1" dirty="0">
              <a:solidFill>
                <a:srgbClr val="BA3E06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83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5DC0FB-A42C-4476-901F-0DE35A9F5733}"/>
              </a:ext>
            </a:extLst>
          </p:cNvPr>
          <p:cNvSpPr txBox="1">
            <a:spLocks/>
          </p:cNvSpPr>
          <p:nvPr/>
        </p:nvSpPr>
        <p:spPr>
          <a:xfrm>
            <a:off x="375920" y="26881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2. Preliminaries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BC536-E89A-42EA-850E-CF68AA3D0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  <a:t>11</a:t>
            </a:fld>
            <a:endParaRPr lang="en-S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85EDA4-6156-44D1-86B8-DD6ABB979894}"/>
              </a:ext>
            </a:extLst>
          </p:cNvPr>
          <p:cNvSpPr txBox="1"/>
          <p:nvPr/>
        </p:nvSpPr>
        <p:spPr>
          <a:xfrm>
            <a:off x="156755" y="1053736"/>
            <a:ext cx="4852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BA3E0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 </a:t>
            </a:r>
            <a:r>
              <a:rPr lang="en-US" b="1" dirty="0">
                <a:solidFill>
                  <a:srgbClr val="BA3E0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Mathematical Formulation of Visual SLAM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BA31A9-63D4-41BE-8975-8BB00D7B2E38}"/>
                  </a:ext>
                </a:extLst>
              </p:cNvPr>
              <p:cNvSpPr txBox="1"/>
              <p:nvPr/>
            </p:nvSpPr>
            <p:spPr>
              <a:xfrm>
                <a:off x="156755" y="1423068"/>
                <a:ext cx="8743724" cy="1316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A mobile robot moves in unknown environment, modeled as a collection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BA3E0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solidFill>
                          <a:srgbClr val="BA3E0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i="1" smtClean="0">
                        <a:solidFill>
                          <a:srgbClr val="BA3E0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 smtClean="0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solidFill>
                                  <a:srgbClr val="BA3E0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BA3E0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BA3E0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BA3E0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of </a:t>
                </a:r>
                <a:r>
                  <a:rPr lang="en-US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M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static landmarks. Given a set of visual measurements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BA3E0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𝒵</m:t>
                    </m:r>
                    <m:r>
                      <a:rPr lang="en-US" b="0" i="1" smtClean="0">
                        <a:solidFill>
                          <a:srgbClr val="BA3E0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sSubSup>
                      <m:sSubSupPr>
                        <m:ctrlPr>
                          <a:rPr lang="en-US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solidFill>
                                  <a:srgbClr val="BA3E0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BA3E0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BA3E0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BA3E0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bSup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, the task is to estimate the landmark positions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BA3E0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and sequence of poses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BA3E0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i="1">
                        <a:solidFill>
                          <a:srgbClr val="BA3E0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sSubSup>
                      <m:sSubSupPr>
                        <m:ctrlPr>
                          <a:rPr lang="en-US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solidFill>
                                  <a:srgbClr val="BA3E0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BA3E0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BA3E0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BA3E0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BA31A9-63D4-41BE-8975-8BB00D7B2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55" y="1423068"/>
                <a:ext cx="8743724" cy="1316835"/>
              </a:xfrm>
              <a:prstGeom prst="rect">
                <a:avLst/>
              </a:prstGeom>
              <a:blipFill>
                <a:blip r:embed="rId3"/>
                <a:stretch>
                  <a:fillRect l="-628" b="-6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9F6097-B24D-4ED8-8D8B-31AA0AC2B97B}"/>
                  </a:ext>
                </a:extLst>
              </p:cNvPr>
              <p:cNvSpPr txBox="1"/>
              <p:nvPr/>
            </p:nvSpPr>
            <p:spPr>
              <a:xfrm>
                <a:off x="200138" y="3457604"/>
                <a:ext cx="8743724" cy="1777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Sequence of poses generate a trajectory: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BA3E0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b="0" i="0" smtClean="0">
                        <a:solidFill>
                          <a:srgbClr val="BA3E0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BA3E0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Cambria" panose="02040503050406030204" pitchFamily="18" charset="0"/>
                    <a:ea typeface="Cambria" panose="02040503050406030204" pitchFamily="18" charset="0"/>
                  </a:rPr>
                  <a:t>Landmarks that can be observed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: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BA3E0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>
                        <a:solidFill>
                          <a:srgbClr val="BA3E0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BA3E0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Motion Model: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Observation Model for </a:t>
                </a:r>
                <a:r>
                  <a:rPr lang="en-US" altLang="zh-CN" dirty="0">
                    <a:latin typeface="Cambria" panose="02040503050406030204" pitchFamily="18" charset="0"/>
                    <a:ea typeface="Cambria" panose="02040503050406030204" pitchFamily="18" charset="0"/>
                  </a:rPr>
                  <a:t>landmark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solidFill>
                          <a:srgbClr val="BA3E0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>
                        <a:solidFill>
                          <a:srgbClr val="BA3E0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BA3E0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BA3E0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BA3E0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BA3E0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BA3E0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BA3E0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solidFill>
                                  <a:srgbClr val="BA3E0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BA3E0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BA3E0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BA3E0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BA3E0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rgbClr val="BA3E0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BA3E0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9F6097-B24D-4ED8-8D8B-31AA0AC2B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38" y="3457604"/>
                <a:ext cx="8743724" cy="1777538"/>
              </a:xfrm>
              <a:prstGeom prst="rect">
                <a:avLst/>
              </a:prstGeom>
              <a:blipFill>
                <a:blip r:embed="rId4"/>
                <a:stretch>
                  <a:fillRect l="-488"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B786AE2-3585-42F8-B820-5E947CBA3F3D}"/>
              </a:ext>
            </a:extLst>
          </p:cNvPr>
          <p:cNvSpPr txBox="1"/>
          <p:nvPr/>
        </p:nvSpPr>
        <p:spPr>
          <a:xfrm>
            <a:off x="156755" y="2954647"/>
            <a:ext cx="5291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BA3E0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2. Classic SLAM Solution: Probabilistic Modeling </a:t>
            </a:r>
            <a:endParaRPr lang="en-US" b="1" dirty="0">
              <a:solidFill>
                <a:srgbClr val="BA3E0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0A5A19-7B00-486D-9C6E-7C5A650657D9}"/>
                  </a:ext>
                </a:extLst>
              </p:cNvPr>
              <p:cNvSpPr txBox="1"/>
              <p:nvPr/>
            </p:nvSpPr>
            <p:spPr>
              <a:xfrm>
                <a:off x="200138" y="5378680"/>
                <a:ext cx="506279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BA3E06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How to estimate?</a:t>
                </a: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Maximum a posteriori (MAP) 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𝒳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𝒵</m:t>
                        </m:r>
                      </m:e>
                    </m:d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0A5A19-7B00-486D-9C6E-7C5A65065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38" y="5378680"/>
                <a:ext cx="5062796" cy="646331"/>
              </a:xfrm>
              <a:prstGeom prst="rect">
                <a:avLst/>
              </a:prstGeom>
              <a:blipFill>
                <a:blip r:embed="rId5"/>
                <a:stretch>
                  <a:fillRect l="-1084" t="-5660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9289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5DC0FB-A42C-4476-901F-0DE35A9F5733}"/>
              </a:ext>
            </a:extLst>
          </p:cNvPr>
          <p:cNvSpPr txBox="1">
            <a:spLocks/>
          </p:cNvSpPr>
          <p:nvPr/>
        </p:nvSpPr>
        <p:spPr>
          <a:xfrm>
            <a:off x="-225697" y="164662"/>
            <a:ext cx="4711337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>
              <a:lnSpc>
                <a:spcPct val="150000"/>
              </a:lnSpc>
            </a:pPr>
            <a:r>
              <a:rPr lang="en-US" sz="2000" b="1" dirty="0">
                <a:solidFill>
                  <a:srgbClr val="BA3E0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2.1 Camera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BC536-E89A-42EA-850E-CF68AA3D0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  <a:t>12</a:t>
            </a:fld>
            <a:endParaRPr lang="en-SG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F11B276-42DB-4CDC-9DD5-686B53EC33F6}"/>
              </a:ext>
            </a:extLst>
          </p:cNvPr>
          <p:cNvSpPr txBox="1">
            <a:spLocks/>
          </p:cNvSpPr>
          <p:nvPr/>
        </p:nvSpPr>
        <p:spPr>
          <a:xfrm>
            <a:off x="5560928" y="165674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2. Preliminaries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61BEBE-43BD-4282-BA31-533EEF8FD55B}"/>
              </a:ext>
            </a:extLst>
          </p:cNvPr>
          <p:cNvSpPr/>
          <p:nvPr/>
        </p:nvSpPr>
        <p:spPr>
          <a:xfrm>
            <a:off x="1847088" y="1618488"/>
            <a:ext cx="1069848" cy="1609344"/>
          </a:xfrm>
          <a:prstGeom prst="rect">
            <a:avLst/>
          </a:prstGeom>
          <a:noFill/>
          <a:ln w="28575">
            <a:solidFill>
              <a:srgbClr val="00B0F0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183E28B-9E5E-49E5-9EF0-9DEFD5060C53}"/>
              </a:ext>
            </a:extLst>
          </p:cNvPr>
          <p:cNvSpPr/>
          <p:nvPr/>
        </p:nvSpPr>
        <p:spPr>
          <a:xfrm>
            <a:off x="905256" y="2455164"/>
            <a:ext cx="82296" cy="8229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771C62-959D-4AFD-9135-27712A22EA8C}"/>
              </a:ext>
            </a:extLst>
          </p:cNvPr>
          <p:cNvCxnSpPr>
            <a:cxnSpLocks/>
          </p:cNvCxnSpPr>
          <p:nvPr/>
        </p:nvCxnSpPr>
        <p:spPr>
          <a:xfrm>
            <a:off x="946404" y="2496312"/>
            <a:ext cx="118356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9F41282-285B-4DE6-BE83-14E8410EC896}"/>
              </a:ext>
            </a:extLst>
          </p:cNvPr>
          <p:cNvCxnSpPr>
            <a:cxnSpLocks/>
          </p:cNvCxnSpPr>
          <p:nvPr/>
        </p:nvCxnSpPr>
        <p:spPr>
          <a:xfrm>
            <a:off x="2476754" y="2496312"/>
            <a:ext cx="6229096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93055CD-03B7-4AB1-81DA-0DA2A5AB4325}"/>
              </a:ext>
            </a:extLst>
          </p:cNvPr>
          <p:cNvCxnSpPr>
            <a:cxnSpLocks/>
          </p:cNvCxnSpPr>
          <p:nvPr/>
        </p:nvCxnSpPr>
        <p:spPr>
          <a:xfrm>
            <a:off x="2223262" y="2496312"/>
            <a:ext cx="1587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C7AF495-B260-4E62-BDEC-A94A05E6260D}"/>
              </a:ext>
            </a:extLst>
          </p:cNvPr>
          <p:cNvCxnSpPr>
            <a:cxnSpLocks/>
          </p:cNvCxnSpPr>
          <p:nvPr/>
        </p:nvCxnSpPr>
        <p:spPr>
          <a:xfrm flipV="1">
            <a:off x="291846" y="2496312"/>
            <a:ext cx="655320" cy="367079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382BD75-BFA2-48BD-9AC0-C611BABE66EE}"/>
              </a:ext>
            </a:extLst>
          </p:cNvPr>
          <p:cNvCxnSpPr>
            <a:cxnSpLocks/>
          </p:cNvCxnSpPr>
          <p:nvPr/>
        </p:nvCxnSpPr>
        <p:spPr>
          <a:xfrm flipV="1">
            <a:off x="2063750" y="2504543"/>
            <a:ext cx="425831" cy="238529"/>
          </a:xfrm>
          <a:prstGeom prst="line">
            <a:avLst/>
          </a:prstGeom>
          <a:ln w="952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8CF59D3-6FB3-456D-AB4C-984A3224ED62}"/>
              </a:ext>
            </a:extLst>
          </p:cNvPr>
          <p:cNvCxnSpPr>
            <a:cxnSpLocks/>
          </p:cNvCxnSpPr>
          <p:nvPr/>
        </p:nvCxnSpPr>
        <p:spPr>
          <a:xfrm flipV="1">
            <a:off x="2489581" y="2504544"/>
            <a:ext cx="0" cy="422806"/>
          </a:xfrm>
          <a:prstGeom prst="line">
            <a:avLst/>
          </a:prstGeom>
          <a:ln w="952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FBE5120-E549-4EFE-850C-73939DC09BFE}"/>
              </a:ext>
            </a:extLst>
          </p:cNvPr>
          <p:cNvCxnSpPr>
            <a:cxnSpLocks/>
          </p:cNvCxnSpPr>
          <p:nvPr/>
        </p:nvCxnSpPr>
        <p:spPr>
          <a:xfrm>
            <a:off x="937932" y="2504543"/>
            <a:ext cx="0" cy="76313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B8AABC9-0F2C-4944-AF65-73FC92FA1095}"/>
              </a:ext>
            </a:extLst>
          </p:cNvPr>
          <p:cNvSpPr txBox="1"/>
          <p:nvPr/>
        </p:nvSpPr>
        <p:spPr>
          <a:xfrm>
            <a:off x="601980" y="1921740"/>
            <a:ext cx="726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ambria" panose="02040503050406030204" pitchFamily="18" charset="0"/>
                <a:ea typeface="Cambria" panose="02040503050406030204" pitchFamily="18" charset="0"/>
              </a:rPr>
              <a:t>Camera Coordinate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E3CAAE-B353-4A49-9DC0-C2630D7F90B2}"/>
              </a:ext>
            </a:extLst>
          </p:cNvPr>
          <p:cNvSpPr txBox="1"/>
          <p:nvPr/>
        </p:nvSpPr>
        <p:spPr>
          <a:xfrm>
            <a:off x="2799080" y="1368749"/>
            <a:ext cx="726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ambria" panose="02040503050406030204" pitchFamily="18" charset="0"/>
                <a:ea typeface="Cambria" panose="02040503050406030204" pitchFamily="18" charset="0"/>
              </a:rPr>
              <a:t>Image Coordinate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F2B1BA-C520-402C-8C8B-C24C1A25BB7F}"/>
              </a:ext>
            </a:extLst>
          </p:cNvPr>
          <p:cNvSpPr txBox="1"/>
          <p:nvPr/>
        </p:nvSpPr>
        <p:spPr>
          <a:xfrm>
            <a:off x="1700403" y="3386899"/>
            <a:ext cx="789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ambria" panose="02040503050406030204" pitchFamily="18" charset="0"/>
                <a:ea typeface="Cambria" panose="02040503050406030204" pitchFamily="18" charset="0"/>
              </a:rPr>
              <a:t>Normalized Coordinate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34AB998-DDF4-476B-9FAF-5790D2D329D9}"/>
              </a:ext>
            </a:extLst>
          </p:cNvPr>
          <p:cNvCxnSpPr>
            <a:cxnSpLocks/>
          </p:cNvCxnSpPr>
          <p:nvPr/>
        </p:nvCxnSpPr>
        <p:spPr>
          <a:xfrm flipV="1">
            <a:off x="2341880" y="1534907"/>
            <a:ext cx="425831" cy="238529"/>
          </a:xfrm>
          <a:prstGeom prst="line">
            <a:avLst/>
          </a:prstGeom>
          <a:ln w="952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426A4BB-AC77-4CAB-A107-F55551D586D2}"/>
              </a:ext>
            </a:extLst>
          </p:cNvPr>
          <p:cNvCxnSpPr>
            <a:cxnSpLocks/>
          </p:cNvCxnSpPr>
          <p:nvPr/>
        </p:nvCxnSpPr>
        <p:spPr>
          <a:xfrm flipV="1">
            <a:off x="2767711" y="1534908"/>
            <a:ext cx="0" cy="422806"/>
          </a:xfrm>
          <a:prstGeom prst="line">
            <a:avLst/>
          </a:prstGeom>
          <a:ln w="952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510A3C1-133C-4836-BC4E-52DEBE16BB74}"/>
                  </a:ext>
                </a:extLst>
              </p:cNvPr>
              <p:cNvSpPr txBox="1"/>
              <p:nvPr/>
            </p:nvSpPr>
            <p:spPr>
              <a:xfrm>
                <a:off x="1847088" y="1184083"/>
                <a:ext cx="7891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Normalized Plane 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𝑧</m:t>
                    </m:r>
                    <m:r>
                      <a:rPr lang="en-US" sz="9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=1</m:t>
                    </m:r>
                  </m:oMath>
                </a14:m>
                <a:endParaRPr lang="en-US" sz="9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510A3C1-133C-4836-BC4E-52DEBE16B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088" y="1184083"/>
                <a:ext cx="789178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B750228E-9459-428A-A618-527FF3CB01B3}"/>
              </a:ext>
            </a:extLst>
          </p:cNvPr>
          <p:cNvSpPr txBox="1"/>
          <p:nvPr/>
        </p:nvSpPr>
        <p:spPr>
          <a:xfrm>
            <a:off x="8152003" y="2927350"/>
            <a:ext cx="726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ambria" panose="02040503050406030204" pitchFamily="18" charset="0"/>
                <a:ea typeface="Cambria" panose="02040503050406030204" pitchFamily="18" charset="0"/>
              </a:rPr>
              <a:t>Image Coordinate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19A9F8B-D806-480A-B7B4-6575CDEF175D}"/>
              </a:ext>
            </a:extLst>
          </p:cNvPr>
          <p:cNvSpPr txBox="1"/>
          <p:nvPr/>
        </p:nvSpPr>
        <p:spPr>
          <a:xfrm>
            <a:off x="2297304" y="1870144"/>
            <a:ext cx="363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</a:rPr>
              <a:t>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F3A5F11-813C-4D19-B6B7-DBDD3B0A6005}"/>
              </a:ext>
            </a:extLst>
          </p:cNvPr>
          <p:cNvSpPr txBox="1"/>
          <p:nvPr/>
        </p:nvSpPr>
        <p:spPr>
          <a:xfrm>
            <a:off x="8488807" y="2510213"/>
            <a:ext cx="363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</a:rPr>
              <a:t>z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710DA0A-A087-4B88-8DF3-1BDA684248B3}"/>
              </a:ext>
            </a:extLst>
          </p:cNvPr>
          <p:cNvSpPr txBox="1"/>
          <p:nvPr/>
        </p:nvSpPr>
        <p:spPr>
          <a:xfrm>
            <a:off x="756258" y="3296682"/>
            <a:ext cx="363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Cambria" panose="02040503050406030204" pitchFamily="18" charset="0"/>
                <a:ea typeface="Cambria" panose="02040503050406030204" pitchFamily="18" charset="0"/>
              </a:rPr>
              <a:t>y</a:t>
            </a:r>
            <a:r>
              <a:rPr lang="en-US" sz="1600" i="1" baseline="-25000" dirty="0" err="1"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  <a:endParaRPr lang="en-US" sz="1600" i="1" baseline="-25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53A13B7-CB61-4837-A246-A44BD7885056}"/>
              </a:ext>
            </a:extLst>
          </p:cNvPr>
          <p:cNvSpPr txBox="1"/>
          <p:nvPr/>
        </p:nvSpPr>
        <p:spPr>
          <a:xfrm>
            <a:off x="63307" y="2848577"/>
            <a:ext cx="363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r>
              <a:rPr lang="en-US" sz="1600" i="1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5AB4222-D50C-4E26-A3AB-994A2935FE7A}"/>
              </a:ext>
            </a:extLst>
          </p:cNvPr>
          <p:cNvSpPr txBox="1"/>
          <p:nvPr/>
        </p:nvSpPr>
        <p:spPr>
          <a:xfrm>
            <a:off x="519050" y="2230800"/>
            <a:ext cx="449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Cambria" panose="02040503050406030204" pitchFamily="18" charset="0"/>
                <a:ea typeface="Cambria" panose="02040503050406030204" pitchFamily="18" charset="0"/>
              </a:rPr>
              <a:t>O</a:t>
            </a:r>
            <a:r>
              <a:rPr lang="en-US" sz="1600" i="1" baseline="-25000" dirty="0" err="1"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  <a:endParaRPr lang="en-US" sz="1600" i="1" baseline="-25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5A760B9-F64D-4725-B2DF-FC285997643A}"/>
              </a:ext>
            </a:extLst>
          </p:cNvPr>
          <p:cNvCxnSpPr>
            <a:cxnSpLocks/>
            <a:stCxn id="19" idx="6"/>
          </p:cNvCxnSpPr>
          <p:nvPr/>
        </p:nvCxnSpPr>
        <p:spPr>
          <a:xfrm flipV="1">
            <a:off x="987552" y="2320081"/>
            <a:ext cx="1076198" cy="17623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A62E1F6-A01D-460A-8A9E-FE1A7182668A}"/>
              </a:ext>
            </a:extLst>
          </p:cNvPr>
          <p:cNvCxnSpPr>
            <a:cxnSpLocks/>
          </p:cNvCxnSpPr>
          <p:nvPr/>
        </p:nvCxnSpPr>
        <p:spPr>
          <a:xfrm flipV="1">
            <a:off x="2531110" y="1290869"/>
            <a:ext cx="5774690" cy="9456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A935258-E9D1-4BEA-94BE-2066DA10BF4E}"/>
              </a:ext>
            </a:extLst>
          </p:cNvPr>
          <p:cNvCxnSpPr>
            <a:cxnSpLocks/>
          </p:cNvCxnSpPr>
          <p:nvPr/>
        </p:nvCxnSpPr>
        <p:spPr>
          <a:xfrm flipV="1">
            <a:off x="2129971" y="2250488"/>
            <a:ext cx="348445" cy="570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3DA2845F-EABC-48DA-8E56-3DAF73374831}"/>
              </a:ext>
            </a:extLst>
          </p:cNvPr>
          <p:cNvSpPr/>
          <p:nvPr/>
        </p:nvSpPr>
        <p:spPr>
          <a:xfrm>
            <a:off x="6203950" y="1586066"/>
            <a:ext cx="69850" cy="77487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EB5A7DA-462B-4507-B3DC-4862791C775F}"/>
              </a:ext>
            </a:extLst>
          </p:cNvPr>
          <p:cNvSpPr txBox="1"/>
          <p:nvPr/>
        </p:nvSpPr>
        <p:spPr>
          <a:xfrm>
            <a:off x="6203950" y="1194119"/>
            <a:ext cx="363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</a:rPr>
              <a:t>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4891EA6-CCE8-436D-BA0A-9F2134A679D6}"/>
                  </a:ext>
                </a:extLst>
              </p:cNvPr>
              <p:cNvSpPr txBox="1"/>
              <p:nvPr/>
            </p:nvSpPr>
            <p:spPr>
              <a:xfrm>
                <a:off x="429721" y="4347793"/>
                <a:ext cx="4178388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𝑲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4891EA6-CCE8-436D-BA0A-9F2134A67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21" y="4347793"/>
                <a:ext cx="4178388" cy="8917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A5C482D-D123-4C15-A905-39961BA56BFC}"/>
                  </a:ext>
                </a:extLst>
              </p:cNvPr>
              <p:cNvSpPr/>
              <p:nvPr/>
            </p:nvSpPr>
            <p:spPr>
              <a:xfrm>
                <a:off x="454751" y="5271093"/>
                <a:ext cx="563552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BA3E0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BA3E0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BA3E0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BA3E0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BA3E0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A5C482D-D123-4C15-A905-39961BA56B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51" y="5271093"/>
                <a:ext cx="563552" cy="391646"/>
              </a:xfrm>
              <a:prstGeom prst="rect">
                <a:avLst/>
              </a:prstGeom>
              <a:blipFill>
                <a:blip r:embed="rId5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8457B38D-CF25-4957-8C49-6B31B528C473}"/>
                  </a:ext>
                </a:extLst>
              </p:cNvPr>
              <p:cNvSpPr/>
              <p:nvPr/>
            </p:nvSpPr>
            <p:spPr>
              <a:xfrm>
                <a:off x="2946855" y="5250751"/>
                <a:ext cx="431144" cy="4134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̆"/>
                          <m:ctrlPr>
                            <a:rPr lang="en-US" i="1" smtClean="0">
                              <a:solidFill>
                                <a:srgbClr val="BA3E0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BA3E0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BA3E0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BA3E0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8457B38D-CF25-4957-8C49-6B31B528C4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855" y="5250751"/>
                <a:ext cx="431144" cy="413447"/>
              </a:xfrm>
              <a:prstGeom prst="rect">
                <a:avLst/>
              </a:prstGeom>
              <a:blipFill>
                <a:blip r:embed="rId6"/>
                <a:stretch>
                  <a:fillRect r="-9859" b="-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3266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5DC0FB-A42C-4476-901F-0DE35A9F5733}"/>
              </a:ext>
            </a:extLst>
          </p:cNvPr>
          <p:cNvSpPr txBox="1">
            <a:spLocks/>
          </p:cNvSpPr>
          <p:nvPr/>
        </p:nvSpPr>
        <p:spPr>
          <a:xfrm>
            <a:off x="-225697" y="164662"/>
            <a:ext cx="4711337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>
              <a:lnSpc>
                <a:spcPct val="150000"/>
              </a:lnSpc>
            </a:pPr>
            <a:r>
              <a:rPr lang="en-US" sz="2000" b="1" dirty="0">
                <a:solidFill>
                  <a:srgbClr val="BA3E0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2.1 Camera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BC536-E89A-42EA-850E-CF68AA3D0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  <a:t>13</a:t>
            </a:fld>
            <a:endParaRPr lang="en-SG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F11B276-42DB-4CDC-9DD5-686B53EC33F6}"/>
              </a:ext>
            </a:extLst>
          </p:cNvPr>
          <p:cNvSpPr txBox="1">
            <a:spLocks/>
          </p:cNvSpPr>
          <p:nvPr/>
        </p:nvSpPr>
        <p:spPr>
          <a:xfrm>
            <a:off x="5560928" y="165674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2. Preliminaries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61BEBE-43BD-4282-BA31-533EEF8FD55B}"/>
              </a:ext>
            </a:extLst>
          </p:cNvPr>
          <p:cNvSpPr/>
          <p:nvPr/>
        </p:nvSpPr>
        <p:spPr>
          <a:xfrm>
            <a:off x="1847088" y="1618488"/>
            <a:ext cx="1069848" cy="1609344"/>
          </a:xfrm>
          <a:prstGeom prst="rect">
            <a:avLst/>
          </a:prstGeom>
          <a:noFill/>
          <a:ln w="28575">
            <a:solidFill>
              <a:srgbClr val="00B0F0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183E28B-9E5E-49E5-9EF0-9DEFD5060C53}"/>
              </a:ext>
            </a:extLst>
          </p:cNvPr>
          <p:cNvSpPr/>
          <p:nvPr/>
        </p:nvSpPr>
        <p:spPr>
          <a:xfrm>
            <a:off x="905256" y="2455164"/>
            <a:ext cx="82296" cy="8229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771C62-959D-4AFD-9135-27712A22EA8C}"/>
              </a:ext>
            </a:extLst>
          </p:cNvPr>
          <p:cNvCxnSpPr>
            <a:cxnSpLocks/>
          </p:cNvCxnSpPr>
          <p:nvPr/>
        </p:nvCxnSpPr>
        <p:spPr>
          <a:xfrm>
            <a:off x="946404" y="2496312"/>
            <a:ext cx="118356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9F41282-285B-4DE6-BE83-14E8410EC896}"/>
              </a:ext>
            </a:extLst>
          </p:cNvPr>
          <p:cNvCxnSpPr>
            <a:cxnSpLocks/>
          </p:cNvCxnSpPr>
          <p:nvPr/>
        </p:nvCxnSpPr>
        <p:spPr>
          <a:xfrm>
            <a:off x="2476754" y="2496312"/>
            <a:ext cx="6229096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93055CD-03B7-4AB1-81DA-0DA2A5AB4325}"/>
              </a:ext>
            </a:extLst>
          </p:cNvPr>
          <p:cNvCxnSpPr>
            <a:cxnSpLocks/>
          </p:cNvCxnSpPr>
          <p:nvPr/>
        </p:nvCxnSpPr>
        <p:spPr>
          <a:xfrm>
            <a:off x="2223262" y="2496312"/>
            <a:ext cx="1587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C7AF495-B260-4E62-BDEC-A94A05E6260D}"/>
              </a:ext>
            </a:extLst>
          </p:cNvPr>
          <p:cNvCxnSpPr>
            <a:cxnSpLocks/>
          </p:cNvCxnSpPr>
          <p:nvPr/>
        </p:nvCxnSpPr>
        <p:spPr>
          <a:xfrm flipV="1">
            <a:off x="291846" y="2496312"/>
            <a:ext cx="655320" cy="367079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382BD75-BFA2-48BD-9AC0-C611BABE66EE}"/>
              </a:ext>
            </a:extLst>
          </p:cNvPr>
          <p:cNvCxnSpPr>
            <a:cxnSpLocks/>
          </p:cNvCxnSpPr>
          <p:nvPr/>
        </p:nvCxnSpPr>
        <p:spPr>
          <a:xfrm flipV="1">
            <a:off x="2063750" y="2504543"/>
            <a:ext cx="425831" cy="238529"/>
          </a:xfrm>
          <a:prstGeom prst="line">
            <a:avLst/>
          </a:prstGeom>
          <a:ln w="952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8CF59D3-6FB3-456D-AB4C-984A3224ED62}"/>
              </a:ext>
            </a:extLst>
          </p:cNvPr>
          <p:cNvCxnSpPr>
            <a:cxnSpLocks/>
          </p:cNvCxnSpPr>
          <p:nvPr/>
        </p:nvCxnSpPr>
        <p:spPr>
          <a:xfrm flipV="1">
            <a:off x="2489581" y="2504544"/>
            <a:ext cx="0" cy="422806"/>
          </a:xfrm>
          <a:prstGeom prst="line">
            <a:avLst/>
          </a:prstGeom>
          <a:ln w="952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FBE5120-E549-4EFE-850C-73939DC09BFE}"/>
              </a:ext>
            </a:extLst>
          </p:cNvPr>
          <p:cNvCxnSpPr>
            <a:cxnSpLocks/>
          </p:cNvCxnSpPr>
          <p:nvPr/>
        </p:nvCxnSpPr>
        <p:spPr>
          <a:xfrm>
            <a:off x="937932" y="2504543"/>
            <a:ext cx="0" cy="76313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B8AABC9-0F2C-4944-AF65-73FC92FA1095}"/>
              </a:ext>
            </a:extLst>
          </p:cNvPr>
          <p:cNvSpPr txBox="1"/>
          <p:nvPr/>
        </p:nvSpPr>
        <p:spPr>
          <a:xfrm>
            <a:off x="601980" y="1921740"/>
            <a:ext cx="726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ambria" panose="02040503050406030204" pitchFamily="18" charset="0"/>
                <a:ea typeface="Cambria" panose="02040503050406030204" pitchFamily="18" charset="0"/>
              </a:rPr>
              <a:t>Camera Coordinate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E3CAAE-B353-4A49-9DC0-C2630D7F90B2}"/>
              </a:ext>
            </a:extLst>
          </p:cNvPr>
          <p:cNvSpPr txBox="1"/>
          <p:nvPr/>
        </p:nvSpPr>
        <p:spPr>
          <a:xfrm>
            <a:off x="2799080" y="1368749"/>
            <a:ext cx="726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ambria" panose="02040503050406030204" pitchFamily="18" charset="0"/>
                <a:ea typeface="Cambria" panose="02040503050406030204" pitchFamily="18" charset="0"/>
              </a:rPr>
              <a:t>Image Coordinate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F2B1BA-C520-402C-8C8B-C24C1A25BB7F}"/>
              </a:ext>
            </a:extLst>
          </p:cNvPr>
          <p:cNvSpPr txBox="1"/>
          <p:nvPr/>
        </p:nvSpPr>
        <p:spPr>
          <a:xfrm>
            <a:off x="1700403" y="3386899"/>
            <a:ext cx="789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ambria" panose="02040503050406030204" pitchFamily="18" charset="0"/>
                <a:ea typeface="Cambria" panose="02040503050406030204" pitchFamily="18" charset="0"/>
              </a:rPr>
              <a:t>Normalized Coordinate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34AB998-DDF4-476B-9FAF-5790D2D329D9}"/>
              </a:ext>
            </a:extLst>
          </p:cNvPr>
          <p:cNvCxnSpPr>
            <a:cxnSpLocks/>
          </p:cNvCxnSpPr>
          <p:nvPr/>
        </p:nvCxnSpPr>
        <p:spPr>
          <a:xfrm flipV="1">
            <a:off x="2341880" y="1534907"/>
            <a:ext cx="425831" cy="238529"/>
          </a:xfrm>
          <a:prstGeom prst="line">
            <a:avLst/>
          </a:prstGeom>
          <a:ln w="952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426A4BB-AC77-4CAB-A107-F55551D586D2}"/>
              </a:ext>
            </a:extLst>
          </p:cNvPr>
          <p:cNvCxnSpPr>
            <a:cxnSpLocks/>
          </p:cNvCxnSpPr>
          <p:nvPr/>
        </p:nvCxnSpPr>
        <p:spPr>
          <a:xfrm flipV="1">
            <a:off x="2767711" y="1534908"/>
            <a:ext cx="0" cy="422806"/>
          </a:xfrm>
          <a:prstGeom prst="line">
            <a:avLst/>
          </a:prstGeom>
          <a:ln w="952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510A3C1-133C-4836-BC4E-52DEBE16BB74}"/>
                  </a:ext>
                </a:extLst>
              </p:cNvPr>
              <p:cNvSpPr txBox="1"/>
              <p:nvPr/>
            </p:nvSpPr>
            <p:spPr>
              <a:xfrm>
                <a:off x="1847088" y="1184083"/>
                <a:ext cx="7891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Normalized Plane 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𝑧</m:t>
                    </m:r>
                    <m:r>
                      <a:rPr lang="en-US" sz="9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=1</m:t>
                    </m:r>
                  </m:oMath>
                </a14:m>
                <a:endParaRPr lang="en-US" sz="9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510A3C1-133C-4836-BC4E-52DEBE16B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088" y="1184083"/>
                <a:ext cx="789178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B750228E-9459-428A-A618-527FF3CB01B3}"/>
              </a:ext>
            </a:extLst>
          </p:cNvPr>
          <p:cNvSpPr txBox="1"/>
          <p:nvPr/>
        </p:nvSpPr>
        <p:spPr>
          <a:xfrm>
            <a:off x="8152003" y="2927350"/>
            <a:ext cx="726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ambria" panose="02040503050406030204" pitchFamily="18" charset="0"/>
                <a:ea typeface="Cambria" panose="02040503050406030204" pitchFamily="18" charset="0"/>
              </a:rPr>
              <a:t>Image Coordinate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19A9F8B-D806-480A-B7B4-6575CDEF175D}"/>
              </a:ext>
            </a:extLst>
          </p:cNvPr>
          <p:cNvSpPr txBox="1"/>
          <p:nvPr/>
        </p:nvSpPr>
        <p:spPr>
          <a:xfrm>
            <a:off x="2297304" y="1870144"/>
            <a:ext cx="363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</a:rPr>
              <a:t>p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710DA0A-A087-4B88-8DF3-1BDA684248B3}"/>
              </a:ext>
            </a:extLst>
          </p:cNvPr>
          <p:cNvSpPr txBox="1"/>
          <p:nvPr/>
        </p:nvSpPr>
        <p:spPr>
          <a:xfrm>
            <a:off x="756258" y="3296682"/>
            <a:ext cx="363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Cambria" panose="02040503050406030204" pitchFamily="18" charset="0"/>
                <a:ea typeface="Cambria" panose="02040503050406030204" pitchFamily="18" charset="0"/>
              </a:rPr>
              <a:t>y</a:t>
            </a:r>
            <a:r>
              <a:rPr lang="en-US" sz="1600" i="1" baseline="-25000" dirty="0" err="1"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  <a:endParaRPr lang="en-US" sz="1600" i="1" baseline="-25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53A13B7-CB61-4837-A246-A44BD7885056}"/>
              </a:ext>
            </a:extLst>
          </p:cNvPr>
          <p:cNvSpPr txBox="1"/>
          <p:nvPr/>
        </p:nvSpPr>
        <p:spPr>
          <a:xfrm>
            <a:off x="63307" y="2848577"/>
            <a:ext cx="363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r>
              <a:rPr lang="en-US" sz="1600" i="1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5AB4222-D50C-4E26-A3AB-994A2935FE7A}"/>
              </a:ext>
            </a:extLst>
          </p:cNvPr>
          <p:cNvSpPr txBox="1"/>
          <p:nvPr/>
        </p:nvSpPr>
        <p:spPr>
          <a:xfrm>
            <a:off x="519050" y="2230800"/>
            <a:ext cx="449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Cambria" panose="02040503050406030204" pitchFamily="18" charset="0"/>
                <a:ea typeface="Cambria" panose="02040503050406030204" pitchFamily="18" charset="0"/>
              </a:rPr>
              <a:t>O</a:t>
            </a:r>
            <a:r>
              <a:rPr lang="en-US" sz="1600" i="1" baseline="-25000" dirty="0" err="1"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  <a:endParaRPr lang="en-US" sz="1600" i="1" baseline="-25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5A760B9-F64D-4725-B2DF-FC285997643A}"/>
              </a:ext>
            </a:extLst>
          </p:cNvPr>
          <p:cNvCxnSpPr>
            <a:cxnSpLocks/>
            <a:stCxn id="19" idx="6"/>
          </p:cNvCxnSpPr>
          <p:nvPr/>
        </p:nvCxnSpPr>
        <p:spPr>
          <a:xfrm flipV="1">
            <a:off x="987552" y="2320081"/>
            <a:ext cx="1076198" cy="17623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A62E1F6-A01D-460A-8A9E-FE1A7182668A}"/>
              </a:ext>
            </a:extLst>
          </p:cNvPr>
          <p:cNvCxnSpPr>
            <a:cxnSpLocks/>
          </p:cNvCxnSpPr>
          <p:nvPr/>
        </p:nvCxnSpPr>
        <p:spPr>
          <a:xfrm flipV="1">
            <a:off x="2531110" y="1290869"/>
            <a:ext cx="5774690" cy="9456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A935258-E9D1-4BEA-94BE-2066DA10BF4E}"/>
              </a:ext>
            </a:extLst>
          </p:cNvPr>
          <p:cNvCxnSpPr>
            <a:cxnSpLocks/>
          </p:cNvCxnSpPr>
          <p:nvPr/>
        </p:nvCxnSpPr>
        <p:spPr>
          <a:xfrm flipV="1">
            <a:off x="2129971" y="2250488"/>
            <a:ext cx="348445" cy="570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3DA2845F-EABC-48DA-8E56-3DAF73374831}"/>
              </a:ext>
            </a:extLst>
          </p:cNvPr>
          <p:cNvSpPr/>
          <p:nvPr/>
        </p:nvSpPr>
        <p:spPr>
          <a:xfrm>
            <a:off x="6203950" y="1586066"/>
            <a:ext cx="69850" cy="77487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EB5A7DA-462B-4507-B3DC-4862791C775F}"/>
              </a:ext>
            </a:extLst>
          </p:cNvPr>
          <p:cNvSpPr txBox="1"/>
          <p:nvPr/>
        </p:nvSpPr>
        <p:spPr>
          <a:xfrm>
            <a:off x="6203950" y="1194119"/>
            <a:ext cx="363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</a:rPr>
              <a:t>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4891EA6-CCE8-436D-BA0A-9F2134A679D6}"/>
                  </a:ext>
                </a:extLst>
              </p:cNvPr>
              <p:cNvSpPr txBox="1"/>
              <p:nvPr/>
            </p:nvSpPr>
            <p:spPr>
              <a:xfrm>
                <a:off x="410671" y="4347793"/>
                <a:ext cx="6269280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𝑲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b="1" i="1">
                          <a:latin typeface="Cambria Math" panose="02040503050406030204" pitchFamily="18" charset="0"/>
                        </a:rPr>
                        <m:t>𝑲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4891EA6-CCE8-436D-BA0A-9F2134A67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71" y="4347793"/>
                <a:ext cx="6269280" cy="8917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A5C482D-D123-4C15-A905-39961BA56BFC}"/>
                  </a:ext>
                </a:extLst>
              </p:cNvPr>
              <p:cNvSpPr/>
              <p:nvPr/>
            </p:nvSpPr>
            <p:spPr>
              <a:xfrm>
                <a:off x="454751" y="5271093"/>
                <a:ext cx="563552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BA3E0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BA3E0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BA3E0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BA3E0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BA3E0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A5C482D-D123-4C15-A905-39961BA56B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51" y="5271093"/>
                <a:ext cx="563552" cy="391646"/>
              </a:xfrm>
              <a:prstGeom prst="rect">
                <a:avLst/>
              </a:prstGeom>
              <a:blipFill>
                <a:blip r:embed="rId5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8457B38D-CF25-4957-8C49-6B31B528C473}"/>
                  </a:ext>
                </a:extLst>
              </p:cNvPr>
              <p:cNvSpPr/>
              <p:nvPr/>
            </p:nvSpPr>
            <p:spPr>
              <a:xfrm>
                <a:off x="5418455" y="5201206"/>
                <a:ext cx="431144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BA3E0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BA3E0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BA3E0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8457B38D-CF25-4957-8C49-6B31B528C4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455" y="5201206"/>
                <a:ext cx="431144" cy="391646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F4A25A0-0BCE-4CF4-A98F-3F65677B766A}"/>
              </a:ext>
            </a:extLst>
          </p:cNvPr>
          <p:cNvCxnSpPr>
            <a:cxnSpLocks/>
          </p:cNvCxnSpPr>
          <p:nvPr/>
        </p:nvCxnSpPr>
        <p:spPr>
          <a:xfrm flipV="1">
            <a:off x="4884809" y="3815263"/>
            <a:ext cx="523404" cy="293187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3AAEF62-F681-4C9B-8C38-0142F4682A55}"/>
              </a:ext>
            </a:extLst>
          </p:cNvPr>
          <p:cNvCxnSpPr>
            <a:cxnSpLocks/>
          </p:cNvCxnSpPr>
          <p:nvPr/>
        </p:nvCxnSpPr>
        <p:spPr>
          <a:xfrm flipV="1">
            <a:off x="5389044" y="3815265"/>
            <a:ext cx="757756" cy="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77F7963-D97B-41F6-89A7-595CF60FBE71}"/>
              </a:ext>
            </a:extLst>
          </p:cNvPr>
          <p:cNvCxnSpPr>
            <a:cxnSpLocks/>
          </p:cNvCxnSpPr>
          <p:nvPr/>
        </p:nvCxnSpPr>
        <p:spPr>
          <a:xfrm flipV="1">
            <a:off x="5399995" y="3296682"/>
            <a:ext cx="0" cy="51858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D51A5D4-6667-491C-997A-A8E7F8329FC3}"/>
              </a:ext>
            </a:extLst>
          </p:cNvPr>
          <p:cNvSpPr txBox="1"/>
          <p:nvPr/>
        </p:nvSpPr>
        <p:spPr>
          <a:xfrm>
            <a:off x="5752211" y="3221829"/>
            <a:ext cx="789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ambria" panose="02040503050406030204" pitchFamily="18" charset="0"/>
                <a:ea typeface="Cambria" panose="02040503050406030204" pitchFamily="18" charset="0"/>
              </a:rPr>
              <a:t>Global Coordinate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B71890E-D058-4390-9143-320DD7EF6FCB}"/>
              </a:ext>
            </a:extLst>
          </p:cNvPr>
          <p:cNvSpPr txBox="1"/>
          <p:nvPr/>
        </p:nvSpPr>
        <p:spPr>
          <a:xfrm>
            <a:off x="6115834" y="3661374"/>
            <a:ext cx="363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>
                <a:latin typeface="Cambria" panose="02040503050406030204" pitchFamily="18" charset="0"/>
                <a:ea typeface="Cambria" panose="02040503050406030204" pitchFamily="18" charset="0"/>
              </a:rPr>
              <a:t>y</a:t>
            </a:r>
            <a:r>
              <a:rPr lang="en-US" sz="1400" i="1" baseline="-25000" dirty="0" err="1"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  <a:endParaRPr lang="en-US" sz="1400" i="1" baseline="-25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FC2FFE3-C18F-46B3-BE7C-5E8C8F36FE8B}"/>
              </a:ext>
            </a:extLst>
          </p:cNvPr>
          <p:cNvSpPr txBox="1"/>
          <p:nvPr/>
        </p:nvSpPr>
        <p:spPr>
          <a:xfrm>
            <a:off x="4666721" y="3800673"/>
            <a:ext cx="436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r>
              <a:rPr lang="en-US" sz="1400" i="1" baseline="-25000" dirty="0" err="1"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  <a:endParaRPr lang="en-US" sz="1400" i="1" baseline="-25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AD7B513-5262-42CA-BE48-064BBF93154D}"/>
              </a:ext>
            </a:extLst>
          </p:cNvPr>
          <p:cNvSpPr txBox="1"/>
          <p:nvPr/>
        </p:nvSpPr>
        <p:spPr>
          <a:xfrm>
            <a:off x="5146511" y="2986510"/>
            <a:ext cx="424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>
                <a:latin typeface="Cambria" panose="02040503050406030204" pitchFamily="18" charset="0"/>
                <a:ea typeface="Cambria" panose="02040503050406030204" pitchFamily="18" charset="0"/>
              </a:rPr>
              <a:t>z</a:t>
            </a:r>
            <a:r>
              <a:rPr lang="en-US" sz="1400" i="1" baseline="-25000" dirty="0" err="1"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  <a:endParaRPr lang="en-US" sz="1400" i="1" baseline="-25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4037735-BC40-4F16-B53A-5562D9728E06}"/>
              </a:ext>
            </a:extLst>
          </p:cNvPr>
          <p:cNvSpPr txBox="1"/>
          <p:nvPr/>
        </p:nvSpPr>
        <p:spPr>
          <a:xfrm>
            <a:off x="8624950" y="2504543"/>
            <a:ext cx="363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Cambria" panose="02040503050406030204" pitchFamily="18" charset="0"/>
                <a:ea typeface="Cambria" panose="02040503050406030204" pitchFamily="18" charset="0"/>
              </a:rPr>
              <a:t>z</a:t>
            </a:r>
            <a:r>
              <a:rPr lang="en-US" sz="1600" i="1" baseline="-25000" dirty="0" err="1"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  <a:endParaRPr lang="en-US" sz="1600" i="1" baseline="-25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985A84-EF39-4921-BB47-7EF33364CF9D}"/>
              </a:ext>
            </a:extLst>
          </p:cNvPr>
          <p:cNvCxnSpPr>
            <a:cxnSpLocks/>
            <a:stCxn id="66" idx="4"/>
          </p:cNvCxnSpPr>
          <p:nvPr/>
        </p:nvCxnSpPr>
        <p:spPr>
          <a:xfrm flipH="1">
            <a:off x="5408213" y="1663553"/>
            <a:ext cx="830662" cy="213712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7B21EE6-B94A-4E25-87BF-EDC88AD2D204}"/>
                  </a:ext>
                </a:extLst>
              </p:cNvPr>
              <p:cNvSpPr/>
              <p:nvPr/>
            </p:nvSpPr>
            <p:spPr>
              <a:xfrm>
                <a:off x="2946855" y="5250751"/>
                <a:ext cx="431144" cy="4134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̆"/>
                          <m:ctrlPr>
                            <a:rPr lang="en-US" i="1" smtClean="0">
                              <a:solidFill>
                                <a:srgbClr val="BA3E0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BA3E0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BA3E0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BA3E0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7B21EE6-B94A-4E25-87BF-EDC88AD2D2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855" y="5250751"/>
                <a:ext cx="431144" cy="413447"/>
              </a:xfrm>
              <a:prstGeom prst="rect">
                <a:avLst/>
              </a:prstGeom>
              <a:blipFill>
                <a:blip r:embed="rId7"/>
                <a:stretch>
                  <a:fillRect r="-9859" b="-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7784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5DC0FB-A42C-4476-901F-0DE35A9F5733}"/>
              </a:ext>
            </a:extLst>
          </p:cNvPr>
          <p:cNvSpPr txBox="1">
            <a:spLocks/>
          </p:cNvSpPr>
          <p:nvPr/>
        </p:nvSpPr>
        <p:spPr>
          <a:xfrm>
            <a:off x="-225697" y="164662"/>
            <a:ext cx="4711337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>
              <a:lnSpc>
                <a:spcPct val="150000"/>
              </a:lnSpc>
            </a:pPr>
            <a:r>
              <a:rPr lang="en-US" sz="2000" b="1" dirty="0">
                <a:solidFill>
                  <a:srgbClr val="BA3E0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2.2 Visual Odometry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F11B276-42DB-4CDC-9DD5-686B53EC33F6}"/>
              </a:ext>
            </a:extLst>
          </p:cNvPr>
          <p:cNvSpPr txBox="1">
            <a:spLocks/>
          </p:cNvSpPr>
          <p:nvPr/>
        </p:nvSpPr>
        <p:spPr>
          <a:xfrm>
            <a:off x="5560928" y="165674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2. Preliminaries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C236D7-5659-4621-ABA6-55F398131A4B}"/>
              </a:ext>
            </a:extLst>
          </p:cNvPr>
          <p:cNvSpPr txBox="1"/>
          <p:nvPr/>
        </p:nvSpPr>
        <p:spPr>
          <a:xfrm>
            <a:off x="156755" y="1053736"/>
            <a:ext cx="3494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BA3E0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Feature based Visual Odometry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AC34E6-C710-42D9-B4C7-216AF4B523F1}"/>
              </a:ext>
            </a:extLst>
          </p:cNvPr>
          <p:cNvSpPr/>
          <p:nvPr/>
        </p:nvSpPr>
        <p:spPr>
          <a:xfrm>
            <a:off x="156755" y="4708633"/>
            <a:ext cx="32013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2. Minimize the Reprojection error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 descr="A close up of a watch&#10;&#10;Description generated with very high confidence">
            <a:extLst>
              <a:ext uri="{FF2B5EF4-FFF2-40B4-BE49-F238E27FC236}">
                <a16:creationId xmlns:a16="http://schemas.microsoft.com/office/drawing/2014/main" id="{DF1CE5D6-3336-40E1-9738-BF91567B4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417" y="5264940"/>
            <a:ext cx="2953939" cy="53035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41FDC69-6B40-49F3-A734-5DA15CA6AD28}"/>
              </a:ext>
            </a:extLst>
          </p:cNvPr>
          <p:cNvSpPr/>
          <p:nvPr/>
        </p:nvSpPr>
        <p:spPr>
          <a:xfrm>
            <a:off x="253639" y="1567157"/>
            <a:ext cx="3597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 Extract &amp; match features (+RANSAC)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AEFE61-13FC-408B-BC19-FAD3CECE2C3F}"/>
              </a:ext>
            </a:extLst>
          </p:cNvPr>
          <p:cNvSpPr/>
          <p:nvPr/>
        </p:nvSpPr>
        <p:spPr>
          <a:xfrm>
            <a:off x="3775891" y="1995483"/>
            <a:ext cx="1572768" cy="1051560"/>
          </a:xfrm>
          <a:prstGeom prst="rect">
            <a:avLst/>
          </a:prstGeom>
          <a:noFill/>
          <a:ln w="28575">
            <a:solidFill>
              <a:schemeClr val="tx1"/>
            </a:solidFill>
          </a:ln>
          <a:scene3d>
            <a:camera prst="perspectiveHeroicExtreme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92CB03-E135-475A-AF61-3A784BE2E069}"/>
              </a:ext>
            </a:extLst>
          </p:cNvPr>
          <p:cNvSpPr/>
          <p:nvPr/>
        </p:nvSpPr>
        <p:spPr>
          <a:xfrm>
            <a:off x="6037350" y="2221993"/>
            <a:ext cx="1820228" cy="1231104"/>
          </a:xfrm>
          <a:prstGeom prst="rect">
            <a:avLst/>
          </a:prstGeom>
          <a:noFill/>
          <a:ln w="28575">
            <a:solidFill>
              <a:schemeClr val="tx1"/>
            </a:solidFill>
          </a:ln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BAF6DD4-3A0F-473C-936F-75FDB59FC47D}"/>
              </a:ext>
            </a:extLst>
          </p:cNvPr>
          <p:cNvCxnSpPr>
            <a:cxnSpLocks/>
            <a:stCxn id="73" idx="0"/>
          </p:cNvCxnSpPr>
          <p:nvPr/>
        </p:nvCxnSpPr>
        <p:spPr>
          <a:xfrm flipH="1" flipV="1">
            <a:off x="4927600" y="2870347"/>
            <a:ext cx="812120" cy="181949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ABFB1E3-44A7-42A3-9D78-90D93292CDB6}"/>
              </a:ext>
            </a:extLst>
          </p:cNvPr>
          <p:cNvGrpSpPr/>
          <p:nvPr/>
        </p:nvGrpSpPr>
        <p:grpSpPr>
          <a:xfrm>
            <a:off x="3975652" y="1606428"/>
            <a:ext cx="1320697" cy="463981"/>
            <a:chOff x="1543348" y="2187953"/>
            <a:chExt cx="1320697" cy="463981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F98D6F1-66DD-4719-A20E-4EB7E80520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3348" y="2191839"/>
              <a:ext cx="856952" cy="3271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9806B21-1DC0-4F5B-8EB4-BD64AD54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7390" y="2191838"/>
              <a:ext cx="417197" cy="3534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947AA92-89A3-4635-B62B-493C7E0771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89021" y="2191838"/>
              <a:ext cx="33690" cy="4085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5527B73-89BC-4629-BF78-76FCCAA4E2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94588" y="2187953"/>
              <a:ext cx="469457" cy="46398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1E3CED2-44DD-4AD7-861D-BD58ED8ECB40}"/>
              </a:ext>
            </a:extLst>
          </p:cNvPr>
          <p:cNvGrpSpPr/>
          <p:nvPr/>
        </p:nvGrpSpPr>
        <p:grpSpPr>
          <a:xfrm>
            <a:off x="6123710" y="1697764"/>
            <a:ext cx="1733868" cy="524229"/>
            <a:chOff x="1379943" y="2187954"/>
            <a:chExt cx="1733868" cy="52422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BE97F2D-678E-4800-938D-491A416147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9943" y="2191840"/>
              <a:ext cx="1020357" cy="5203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27C2C96-5DE6-4D76-B2C3-E8FAD96A94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0843" y="2191839"/>
              <a:ext cx="463744" cy="5203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2A2DD91-0BCA-479E-AD31-6214BE19B4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89021" y="2191838"/>
              <a:ext cx="176785" cy="5203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C286772-6224-49CB-AF02-F3B20E1FD7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94589" y="2187954"/>
              <a:ext cx="719222" cy="5242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30C16E8-F315-49E1-A608-8E2111E9C2AB}"/>
                  </a:ext>
                </a:extLst>
              </p:cNvPr>
              <p:cNvSpPr/>
              <p:nvPr/>
            </p:nvSpPr>
            <p:spPr>
              <a:xfrm rot="584105">
                <a:off x="4876743" y="1434492"/>
                <a:ext cx="2032200" cy="302406"/>
              </a:xfrm>
              <a:custGeom>
                <a:avLst/>
                <a:gdLst>
                  <a:gd name="connsiteX0" fmla="*/ 0 w 3186112"/>
                  <a:gd name="connsiteY0" fmla="*/ 292003 h 292003"/>
                  <a:gd name="connsiteX1" fmla="*/ 466725 w 3186112"/>
                  <a:gd name="connsiteY1" fmla="*/ 120553 h 292003"/>
                  <a:gd name="connsiteX2" fmla="*/ 919162 w 3186112"/>
                  <a:gd name="connsiteY2" fmla="*/ 20541 h 292003"/>
                  <a:gd name="connsiteX3" fmla="*/ 1538287 w 3186112"/>
                  <a:gd name="connsiteY3" fmla="*/ 1491 h 292003"/>
                  <a:gd name="connsiteX4" fmla="*/ 2686050 w 3186112"/>
                  <a:gd name="connsiteY4" fmla="*/ 44353 h 292003"/>
                  <a:gd name="connsiteX5" fmla="*/ 3186112 w 3186112"/>
                  <a:gd name="connsiteY5" fmla="*/ 82453 h 292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86112" h="292003">
                    <a:moveTo>
                      <a:pt x="0" y="292003"/>
                    </a:moveTo>
                    <a:cubicBezTo>
                      <a:pt x="156765" y="228900"/>
                      <a:pt x="313531" y="165797"/>
                      <a:pt x="466725" y="120553"/>
                    </a:cubicBezTo>
                    <a:cubicBezTo>
                      <a:pt x="619919" y="75309"/>
                      <a:pt x="740568" y="40385"/>
                      <a:pt x="919162" y="20541"/>
                    </a:cubicBezTo>
                    <a:cubicBezTo>
                      <a:pt x="1097756" y="697"/>
                      <a:pt x="1243806" y="-2478"/>
                      <a:pt x="1538287" y="1491"/>
                    </a:cubicBezTo>
                    <a:cubicBezTo>
                      <a:pt x="1832768" y="5460"/>
                      <a:pt x="2411413" y="30859"/>
                      <a:pt x="2686050" y="44353"/>
                    </a:cubicBezTo>
                    <a:cubicBezTo>
                      <a:pt x="2960687" y="57847"/>
                      <a:pt x="3073399" y="70150"/>
                      <a:pt x="3186112" y="82453"/>
                    </a:cubicBezTo>
                  </a:path>
                </a:pathLst>
              </a:custGeom>
              <a:noFill/>
              <a:ln w="28575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30C16E8-F315-49E1-A608-8E2111E9C2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84105">
                <a:off x="4876743" y="1434492"/>
                <a:ext cx="2032200" cy="302406"/>
              </a:xfrm>
              <a:custGeom>
                <a:avLst/>
                <a:gdLst>
                  <a:gd name="connsiteX0" fmla="*/ 0 w 3186112"/>
                  <a:gd name="connsiteY0" fmla="*/ 292003 h 292003"/>
                  <a:gd name="connsiteX1" fmla="*/ 466725 w 3186112"/>
                  <a:gd name="connsiteY1" fmla="*/ 120553 h 292003"/>
                  <a:gd name="connsiteX2" fmla="*/ 919162 w 3186112"/>
                  <a:gd name="connsiteY2" fmla="*/ 20541 h 292003"/>
                  <a:gd name="connsiteX3" fmla="*/ 1538287 w 3186112"/>
                  <a:gd name="connsiteY3" fmla="*/ 1491 h 292003"/>
                  <a:gd name="connsiteX4" fmla="*/ 2686050 w 3186112"/>
                  <a:gd name="connsiteY4" fmla="*/ 44353 h 292003"/>
                  <a:gd name="connsiteX5" fmla="*/ 3186112 w 3186112"/>
                  <a:gd name="connsiteY5" fmla="*/ 82453 h 292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86112" h="292003">
                    <a:moveTo>
                      <a:pt x="0" y="292003"/>
                    </a:moveTo>
                    <a:cubicBezTo>
                      <a:pt x="156765" y="228900"/>
                      <a:pt x="313531" y="165797"/>
                      <a:pt x="466725" y="120553"/>
                    </a:cubicBezTo>
                    <a:cubicBezTo>
                      <a:pt x="619919" y="75309"/>
                      <a:pt x="740568" y="40385"/>
                      <a:pt x="919162" y="20541"/>
                    </a:cubicBezTo>
                    <a:cubicBezTo>
                      <a:pt x="1097756" y="697"/>
                      <a:pt x="1243806" y="-2478"/>
                      <a:pt x="1538287" y="1491"/>
                    </a:cubicBezTo>
                    <a:cubicBezTo>
                      <a:pt x="1832768" y="5460"/>
                      <a:pt x="2411413" y="30859"/>
                      <a:pt x="2686050" y="44353"/>
                    </a:cubicBezTo>
                    <a:cubicBezTo>
                      <a:pt x="2960687" y="57847"/>
                      <a:pt x="3073399" y="70150"/>
                      <a:pt x="3186112" y="82453"/>
                    </a:cubicBezTo>
                  </a:path>
                </a:pathLst>
              </a:custGeom>
              <a:blipFill>
                <a:blip r:embed="rId4"/>
                <a:stretch>
                  <a:fillRect b="-8824"/>
                </a:stretch>
              </a:blipFill>
              <a:ln w="28575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>
            <a:extLst>
              <a:ext uri="{FF2B5EF4-FFF2-40B4-BE49-F238E27FC236}">
                <a16:creationId xmlns:a16="http://schemas.microsoft.com/office/drawing/2014/main" id="{F0951045-AE23-4AA9-B220-825A19910E9E}"/>
              </a:ext>
            </a:extLst>
          </p:cNvPr>
          <p:cNvSpPr/>
          <p:nvPr/>
        </p:nvSpPr>
        <p:spPr>
          <a:xfrm>
            <a:off x="4181729" y="2150973"/>
            <a:ext cx="142875" cy="142038"/>
          </a:xfrm>
          <a:prstGeom prst="rect">
            <a:avLst/>
          </a:prstGeom>
          <a:noFill/>
          <a:ln w="12700">
            <a:solidFill>
              <a:srgbClr val="FF0000"/>
            </a:solidFill>
          </a:ln>
          <a:scene3d>
            <a:camera prst="perspectiveHeroicExtreme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9C7BDBD-8138-425C-B4E1-467DFB47298C}"/>
              </a:ext>
            </a:extLst>
          </p:cNvPr>
          <p:cNvSpPr/>
          <p:nvPr/>
        </p:nvSpPr>
        <p:spPr>
          <a:xfrm>
            <a:off x="4404128" y="2197843"/>
            <a:ext cx="142875" cy="142038"/>
          </a:xfrm>
          <a:prstGeom prst="rect">
            <a:avLst/>
          </a:prstGeom>
          <a:noFill/>
          <a:ln w="12700">
            <a:solidFill>
              <a:srgbClr val="FF0000"/>
            </a:solidFill>
          </a:ln>
          <a:scene3d>
            <a:camera prst="perspectiveHeroicExtreme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A90D80E-469B-4DBD-8FE3-E09417BDB518}"/>
              </a:ext>
            </a:extLst>
          </p:cNvPr>
          <p:cNvSpPr/>
          <p:nvPr/>
        </p:nvSpPr>
        <p:spPr>
          <a:xfrm>
            <a:off x="4712140" y="2379125"/>
            <a:ext cx="142875" cy="142038"/>
          </a:xfrm>
          <a:prstGeom prst="rect">
            <a:avLst/>
          </a:prstGeom>
          <a:noFill/>
          <a:ln w="12700">
            <a:solidFill>
              <a:srgbClr val="FF0000"/>
            </a:solidFill>
          </a:ln>
          <a:scene3d>
            <a:camera prst="perspectiveHeroicExtreme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88CFAF3-B955-4CE2-98A2-103CB1261D7C}"/>
              </a:ext>
            </a:extLst>
          </p:cNvPr>
          <p:cNvSpPr/>
          <p:nvPr/>
        </p:nvSpPr>
        <p:spPr>
          <a:xfrm>
            <a:off x="4404127" y="2547426"/>
            <a:ext cx="142875" cy="142038"/>
          </a:xfrm>
          <a:prstGeom prst="rect">
            <a:avLst/>
          </a:prstGeom>
          <a:noFill/>
          <a:ln w="12700">
            <a:solidFill>
              <a:srgbClr val="FF0000"/>
            </a:solidFill>
          </a:ln>
          <a:scene3d>
            <a:camera prst="perspectiveHeroicExtreme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1BFA25E-6000-480A-BCFB-EB2BCF3D2A4F}"/>
              </a:ext>
            </a:extLst>
          </p:cNvPr>
          <p:cNvSpPr/>
          <p:nvPr/>
        </p:nvSpPr>
        <p:spPr>
          <a:xfrm>
            <a:off x="4189753" y="2672570"/>
            <a:ext cx="142875" cy="142038"/>
          </a:xfrm>
          <a:prstGeom prst="rect">
            <a:avLst/>
          </a:prstGeom>
          <a:noFill/>
          <a:ln w="12700">
            <a:solidFill>
              <a:srgbClr val="FF0000"/>
            </a:solidFill>
          </a:ln>
          <a:scene3d>
            <a:camera prst="perspectiveHeroicExtreme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4C58FC3-7230-4BDC-B685-24309A8BFF26}"/>
              </a:ext>
            </a:extLst>
          </p:cNvPr>
          <p:cNvSpPr/>
          <p:nvPr/>
        </p:nvSpPr>
        <p:spPr>
          <a:xfrm>
            <a:off x="4855926" y="2803113"/>
            <a:ext cx="142875" cy="142038"/>
          </a:xfrm>
          <a:prstGeom prst="rect">
            <a:avLst/>
          </a:prstGeom>
          <a:noFill/>
          <a:ln w="12700">
            <a:solidFill>
              <a:srgbClr val="FF0000"/>
            </a:solidFill>
          </a:ln>
          <a:scene3d>
            <a:camera prst="perspectiveHeroicExtreme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3CFD7F9-D370-4AD5-A224-2818392906A9}"/>
              </a:ext>
            </a:extLst>
          </p:cNvPr>
          <p:cNvSpPr/>
          <p:nvPr/>
        </p:nvSpPr>
        <p:spPr>
          <a:xfrm>
            <a:off x="6366598" y="2552742"/>
            <a:ext cx="149904" cy="151232"/>
          </a:xfrm>
          <a:prstGeom prst="rect">
            <a:avLst/>
          </a:prstGeom>
          <a:noFill/>
          <a:ln w="12700">
            <a:solidFill>
              <a:srgbClr val="FF0000"/>
            </a:solidFill>
          </a:ln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5935A62-5829-437D-8F54-81D64DF987A5}"/>
              </a:ext>
            </a:extLst>
          </p:cNvPr>
          <p:cNvSpPr/>
          <p:nvPr/>
        </p:nvSpPr>
        <p:spPr>
          <a:xfrm>
            <a:off x="6633888" y="2558032"/>
            <a:ext cx="149904" cy="151232"/>
          </a:xfrm>
          <a:prstGeom prst="rect">
            <a:avLst/>
          </a:prstGeom>
          <a:noFill/>
          <a:ln w="12700">
            <a:solidFill>
              <a:srgbClr val="FF0000"/>
            </a:solidFill>
          </a:ln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3E4619F-41C1-486E-AD81-59D27A1C06AB}"/>
              </a:ext>
            </a:extLst>
          </p:cNvPr>
          <p:cNvSpPr/>
          <p:nvPr/>
        </p:nvSpPr>
        <p:spPr>
          <a:xfrm>
            <a:off x="6947464" y="2727497"/>
            <a:ext cx="149904" cy="151232"/>
          </a:xfrm>
          <a:prstGeom prst="rect">
            <a:avLst/>
          </a:prstGeom>
          <a:noFill/>
          <a:ln w="12700">
            <a:solidFill>
              <a:srgbClr val="FF0000"/>
            </a:solidFill>
          </a:ln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CD1EF8A-5A92-45A6-BB1B-D763845912EF}"/>
              </a:ext>
            </a:extLst>
          </p:cNvPr>
          <p:cNvSpPr/>
          <p:nvPr/>
        </p:nvSpPr>
        <p:spPr>
          <a:xfrm>
            <a:off x="6558936" y="2969687"/>
            <a:ext cx="149904" cy="151232"/>
          </a:xfrm>
          <a:prstGeom prst="rect">
            <a:avLst/>
          </a:prstGeom>
          <a:noFill/>
          <a:ln w="12700">
            <a:solidFill>
              <a:srgbClr val="FF0000"/>
            </a:solidFill>
          </a:ln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BB7D3D3-FDAA-4E00-B654-2D5BB9A4AD66}"/>
              </a:ext>
            </a:extLst>
          </p:cNvPr>
          <p:cNvSpPr/>
          <p:nvPr/>
        </p:nvSpPr>
        <p:spPr>
          <a:xfrm>
            <a:off x="6242391" y="3010659"/>
            <a:ext cx="149904" cy="151232"/>
          </a:xfrm>
          <a:prstGeom prst="rect">
            <a:avLst/>
          </a:prstGeom>
          <a:noFill/>
          <a:ln w="12700">
            <a:solidFill>
              <a:srgbClr val="FF0000"/>
            </a:solidFill>
          </a:ln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3574571-4995-40A5-AD00-41EB9E4001B9}"/>
              </a:ext>
            </a:extLst>
          </p:cNvPr>
          <p:cNvSpPr/>
          <p:nvPr/>
        </p:nvSpPr>
        <p:spPr>
          <a:xfrm>
            <a:off x="6980007" y="3202022"/>
            <a:ext cx="149904" cy="151232"/>
          </a:xfrm>
          <a:prstGeom prst="rect">
            <a:avLst/>
          </a:prstGeom>
          <a:noFill/>
          <a:ln w="12700">
            <a:solidFill>
              <a:srgbClr val="FF0000"/>
            </a:solidFill>
          </a:ln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E99E54BB-EB72-478F-82C3-D44EAA10CA50}"/>
              </a:ext>
            </a:extLst>
          </p:cNvPr>
          <p:cNvSpPr/>
          <p:nvPr/>
        </p:nvSpPr>
        <p:spPr>
          <a:xfrm>
            <a:off x="3233146" y="3959721"/>
            <a:ext cx="140789" cy="151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8355228F-5188-4185-A4FC-245985FFF661}"/>
              </a:ext>
            </a:extLst>
          </p:cNvPr>
          <p:cNvSpPr/>
          <p:nvPr/>
        </p:nvSpPr>
        <p:spPr>
          <a:xfrm>
            <a:off x="3820719" y="3624261"/>
            <a:ext cx="140789" cy="151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14A48BA-53D4-46BC-AD5D-75F5D51060CF}"/>
              </a:ext>
            </a:extLst>
          </p:cNvPr>
          <p:cNvSpPr/>
          <p:nvPr/>
        </p:nvSpPr>
        <p:spPr>
          <a:xfrm>
            <a:off x="4248547" y="3653574"/>
            <a:ext cx="140789" cy="151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0B6A1C5-ABF9-4DF9-8060-44446B3D8AEE}"/>
              </a:ext>
            </a:extLst>
          </p:cNvPr>
          <p:cNvSpPr/>
          <p:nvPr/>
        </p:nvSpPr>
        <p:spPr>
          <a:xfrm>
            <a:off x="4495567" y="3744785"/>
            <a:ext cx="140789" cy="151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0641295-E8B5-4374-B1F6-50DF92948AB3}"/>
              </a:ext>
            </a:extLst>
          </p:cNvPr>
          <p:cNvSpPr/>
          <p:nvPr/>
        </p:nvSpPr>
        <p:spPr>
          <a:xfrm>
            <a:off x="5669325" y="4689840"/>
            <a:ext cx="140789" cy="151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7880122-6FA2-4382-8C9F-484C5B4D033E}"/>
              </a:ext>
            </a:extLst>
          </p:cNvPr>
          <p:cNvCxnSpPr>
            <a:cxnSpLocks/>
            <a:stCxn id="72" idx="0"/>
          </p:cNvCxnSpPr>
          <p:nvPr/>
        </p:nvCxnSpPr>
        <p:spPr>
          <a:xfrm flipH="1" flipV="1">
            <a:off x="4764462" y="2450145"/>
            <a:ext cx="297158" cy="191918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41379160-72D4-47D2-A34D-C8EA3CA11DBC}"/>
              </a:ext>
            </a:extLst>
          </p:cNvPr>
          <p:cNvSpPr/>
          <p:nvPr/>
        </p:nvSpPr>
        <p:spPr>
          <a:xfrm>
            <a:off x="4991225" y="4369331"/>
            <a:ext cx="140789" cy="151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7F3FD62-80A2-453E-B0F8-4DBA78E4EEC9}"/>
              </a:ext>
            </a:extLst>
          </p:cNvPr>
          <p:cNvCxnSpPr>
            <a:cxnSpLocks/>
            <a:stCxn id="69" idx="7"/>
          </p:cNvCxnSpPr>
          <p:nvPr/>
        </p:nvCxnSpPr>
        <p:spPr>
          <a:xfrm flipV="1">
            <a:off x="3940890" y="2743589"/>
            <a:ext cx="320300" cy="90286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6D50860-1D50-4A53-9708-2A0513C537A0}"/>
              </a:ext>
            </a:extLst>
          </p:cNvPr>
          <p:cNvCxnSpPr>
            <a:cxnSpLocks/>
            <a:stCxn id="71" idx="0"/>
          </p:cNvCxnSpPr>
          <p:nvPr/>
        </p:nvCxnSpPr>
        <p:spPr>
          <a:xfrm flipH="1" flipV="1">
            <a:off x="4475564" y="2600309"/>
            <a:ext cx="90398" cy="114447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7277FF8-E401-4BE0-9E39-95198EE2D2F4}"/>
              </a:ext>
            </a:extLst>
          </p:cNvPr>
          <p:cNvCxnSpPr>
            <a:cxnSpLocks/>
            <a:stCxn id="70" idx="0"/>
          </p:cNvCxnSpPr>
          <p:nvPr/>
        </p:nvCxnSpPr>
        <p:spPr>
          <a:xfrm flipV="1">
            <a:off x="4318942" y="2280164"/>
            <a:ext cx="145369" cy="137341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B5EE50A0-673B-434F-98A9-AD7572B9064E}"/>
              </a:ext>
            </a:extLst>
          </p:cNvPr>
          <p:cNvCxnSpPr>
            <a:cxnSpLocks/>
            <a:stCxn id="68" idx="7"/>
          </p:cNvCxnSpPr>
          <p:nvPr/>
        </p:nvCxnSpPr>
        <p:spPr>
          <a:xfrm flipV="1">
            <a:off x="3353317" y="2221993"/>
            <a:ext cx="885003" cy="175991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6F74ADC-78FB-49BF-9C2A-F4DD7B0F665D}"/>
                  </a:ext>
                </a:extLst>
              </p:cNvPr>
              <p:cNvSpPr txBox="1"/>
              <p:nvPr/>
            </p:nvSpPr>
            <p:spPr>
              <a:xfrm>
                <a:off x="5350229" y="4662466"/>
                <a:ext cx="21069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6F74ADC-78FB-49BF-9C2A-F4DD7B0F6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229" y="4662466"/>
                <a:ext cx="210699" cy="215444"/>
              </a:xfrm>
              <a:prstGeom prst="rect">
                <a:avLst/>
              </a:prstGeom>
              <a:blipFill>
                <a:blip r:embed="rId5"/>
                <a:stretch>
                  <a:fillRect l="-23529" r="-2941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6C11F59-6B0C-48C4-A9FF-23730F9A713E}"/>
                  </a:ext>
                </a:extLst>
              </p:cNvPr>
              <p:cNvSpPr txBox="1"/>
              <p:nvPr/>
            </p:nvSpPr>
            <p:spPr>
              <a:xfrm>
                <a:off x="4918300" y="2565957"/>
                <a:ext cx="21390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6C11F59-6B0C-48C4-A9FF-23730F9A7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300" y="2565957"/>
                <a:ext cx="213905" cy="215444"/>
              </a:xfrm>
              <a:prstGeom prst="rect">
                <a:avLst/>
              </a:prstGeom>
              <a:blipFill>
                <a:blip r:embed="rId6"/>
                <a:stretch>
                  <a:fillRect l="-14286" r="-2857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2E8EE76-42C0-4A1B-8D38-4BBDB978543A}"/>
              </a:ext>
            </a:extLst>
          </p:cNvPr>
          <p:cNvCxnSpPr>
            <a:cxnSpLocks/>
            <a:stCxn id="73" idx="7"/>
          </p:cNvCxnSpPr>
          <p:nvPr/>
        </p:nvCxnSpPr>
        <p:spPr>
          <a:xfrm flipV="1">
            <a:off x="5789496" y="3277638"/>
            <a:ext cx="1248643" cy="1434390"/>
          </a:xfrm>
          <a:prstGeom prst="straightConnector1">
            <a:avLst/>
          </a:prstGeom>
          <a:ln w="1270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6579DD8-4475-4D05-B2D8-AAB0C394B68E}"/>
                  </a:ext>
                </a:extLst>
              </p:cNvPr>
              <p:cNvSpPr txBox="1"/>
              <p:nvPr/>
            </p:nvSpPr>
            <p:spPr>
              <a:xfrm>
                <a:off x="7138354" y="3043359"/>
                <a:ext cx="213905" cy="215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6579DD8-4475-4D05-B2D8-AAB0C394B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8354" y="3043359"/>
                <a:ext cx="213905" cy="215636"/>
              </a:xfrm>
              <a:prstGeom prst="rect">
                <a:avLst/>
              </a:prstGeom>
              <a:blipFill>
                <a:blip r:embed="rId7"/>
                <a:stretch>
                  <a:fillRect l="-14286" r="-2857" b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674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5DC0FB-A42C-4476-901F-0DE35A9F5733}"/>
              </a:ext>
            </a:extLst>
          </p:cNvPr>
          <p:cNvSpPr txBox="1">
            <a:spLocks/>
          </p:cNvSpPr>
          <p:nvPr/>
        </p:nvSpPr>
        <p:spPr>
          <a:xfrm>
            <a:off x="-225697" y="164662"/>
            <a:ext cx="4711337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>
              <a:lnSpc>
                <a:spcPct val="150000"/>
              </a:lnSpc>
            </a:pPr>
            <a:r>
              <a:rPr lang="en-US" sz="2000" b="1" dirty="0">
                <a:solidFill>
                  <a:srgbClr val="BA3E0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2.2 Visual Odometry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F11B276-42DB-4CDC-9DD5-686B53EC33F6}"/>
              </a:ext>
            </a:extLst>
          </p:cNvPr>
          <p:cNvSpPr txBox="1">
            <a:spLocks/>
          </p:cNvSpPr>
          <p:nvPr/>
        </p:nvSpPr>
        <p:spPr>
          <a:xfrm>
            <a:off x="5560928" y="165674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2. Preliminaries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C87F75-2513-4704-82B7-73D8A397DE41}"/>
              </a:ext>
            </a:extLst>
          </p:cNvPr>
          <p:cNvSpPr txBox="1"/>
          <p:nvPr/>
        </p:nvSpPr>
        <p:spPr>
          <a:xfrm>
            <a:off x="228383" y="1027828"/>
            <a:ext cx="2694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BA3E0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Direct Image Alignment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AC34E6-C710-42D9-B4C7-216AF4B523F1}"/>
              </a:ext>
            </a:extLst>
          </p:cNvPr>
          <p:cNvSpPr/>
          <p:nvPr/>
        </p:nvSpPr>
        <p:spPr>
          <a:xfrm>
            <a:off x="226651" y="2203989"/>
            <a:ext cx="31505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Minimize the per-pixel intensity difference —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photometric error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 descr="A close up of a watch&#10;&#10;Description generated with very high confidence">
            <a:extLst>
              <a:ext uri="{FF2B5EF4-FFF2-40B4-BE49-F238E27FC236}">
                <a16:creationId xmlns:a16="http://schemas.microsoft.com/office/drawing/2014/main" id="{7F149E59-95C0-40EB-8592-82EC9A73C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91" y="3322051"/>
            <a:ext cx="3670665" cy="502920"/>
          </a:xfrm>
          <a:prstGeom prst="rect">
            <a:avLst/>
          </a:prstGeom>
        </p:spPr>
      </p:pic>
      <p:pic>
        <p:nvPicPr>
          <p:cNvPr id="6" name="Picture 5" descr="A close up of a clock&#10;&#10;Description generated with high confidence">
            <a:extLst>
              <a:ext uri="{FF2B5EF4-FFF2-40B4-BE49-F238E27FC236}">
                <a16:creationId xmlns:a16="http://schemas.microsoft.com/office/drawing/2014/main" id="{91DF6BB0-F751-443A-8745-0FA8D7365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23" y="4002897"/>
            <a:ext cx="2753202" cy="4297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CC1D564-73B0-4EDC-A540-0F2C877F2141}"/>
              </a:ext>
            </a:extLst>
          </p:cNvPr>
          <p:cNvSpPr/>
          <p:nvPr/>
        </p:nvSpPr>
        <p:spPr>
          <a:xfrm>
            <a:off x="3909241" y="1738308"/>
            <a:ext cx="1572768" cy="1051560"/>
          </a:xfrm>
          <a:prstGeom prst="rect">
            <a:avLst/>
          </a:prstGeom>
          <a:noFill/>
          <a:ln w="28575">
            <a:solidFill>
              <a:schemeClr val="tx1"/>
            </a:solidFill>
          </a:ln>
          <a:scene3d>
            <a:camera prst="perspectiveHeroicExtreme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A67DB2-FEAB-4A7B-9840-34AF8ECD514B}"/>
              </a:ext>
            </a:extLst>
          </p:cNvPr>
          <p:cNvSpPr/>
          <p:nvPr/>
        </p:nvSpPr>
        <p:spPr>
          <a:xfrm>
            <a:off x="6170700" y="1964818"/>
            <a:ext cx="1820228" cy="1231104"/>
          </a:xfrm>
          <a:prstGeom prst="rect">
            <a:avLst/>
          </a:prstGeom>
          <a:noFill/>
          <a:ln w="28575">
            <a:solidFill>
              <a:schemeClr val="tx1"/>
            </a:solidFill>
          </a:ln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3289D5-A760-4E94-9525-EE88CAC40EF3}"/>
              </a:ext>
            </a:extLst>
          </p:cNvPr>
          <p:cNvGrpSpPr/>
          <p:nvPr/>
        </p:nvGrpSpPr>
        <p:grpSpPr>
          <a:xfrm>
            <a:off x="4109002" y="1349253"/>
            <a:ext cx="1320697" cy="463981"/>
            <a:chOff x="1543348" y="2187953"/>
            <a:chExt cx="1320697" cy="463981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B2A7AC0-E649-4AFB-9FD1-3AD255E751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3348" y="2191839"/>
              <a:ext cx="856952" cy="3271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6A4F667-3872-4DEA-8138-DFA742A68C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7390" y="2191838"/>
              <a:ext cx="417197" cy="3534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8987233-C44E-4803-89FF-8EC7CFA301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89021" y="2191838"/>
              <a:ext cx="33690" cy="4085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DA4594-2F5A-4595-B1B3-1A28BB3859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94588" y="2187953"/>
              <a:ext cx="469457" cy="46398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48DF907-3D15-47AE-87E8-63FAA891F10A}"/>
              </a:ext>
            </a:extLst>
          </p:cNvPr>
          <p:cNvGrpSpPr/>
          <p:nvPr/>
        </p:nvGrpSpPr>
        <p:grpSpPr>
          <a:xfrm>
            <a:off x="6257060" y="1440589"/>
            <a:ext cx="1733868" cy="524229"/>
            <a:chOff x="1379943" y="2187954"/>
            <a:chExt cx="1733868" cy="524229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CA6A00D-0D85-4510-97E3-95A4F69C38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9943" y="2191840"/>
              <a:ext cx="1020357" cy="5203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5F7A2BB-69E5-4C54-B0E3-5F515CEBBC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0843" y="2191839"/>
              <a:ext cx="463744" cy="5203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E1E2E64-351E-4A4B-A334-6688466A4D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89021" y="2191838"/>
              <a:ext cx="176785" cy="5203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134065E-D481-493D-82E6-6DA1BD1F92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94589" y="2187954"/>
              <a:ext cx="719222" cy="5242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5A771084-CF67-4366-BE56-1762AE906648}"/>
                  </a:ext>
                </a:extLst>
              </p:cNvPr>
              <p:cNvSpPr/>
              <p:nvPr/>
            </p:nvSpPr>
            <p:spPr>
              <a:xfrm rot="584105">
                <a:off x="5010093" y="1177317"/>
                <a:ext cx="2032200" cy="302406"/>
              </a:xfrm>
              <a:custGeom>
                <a:avLst/>
                <a:gdLst>
                  <a:gd name="connsiteX0" fmla="*/ 0 w 3186112"/>
                  <a:gd name="connsiteY0" fmla="*/ 292003 h 292003"/>
                  <a:gd name="connsiteX1" fmla="*/ 466725 w 3186112"/>
                  <a:gd name="connsiteY1" fmla="*/ 120553 h 292003"/>
                  <a:gd name="connsiteX2" fmla="*/ 919162 w 3186112"/>
                  <a:gd name="connsiteY2" fmla="*/ 20541 h 292003"/>
                  <a:gd name="connsiteX3" fmla="*/ 1538287 w 3186112"/>
                  <a:gd name="connsiteY3" fmla="*/ 1491 h 292003"/>
                  <a:gd name="connsiteX4" fmla="*/ 2686050 w 3186112"/>
                  <a:gd name="connsiteY4" fmla="*/ 44353 h 292003"/>
                  <a:gd name="connsiteX5" fmla="*/ 3186112 w 3186112"/>
                  <a:gd name="connsiteY5" fmla="*/ 82453 h 292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86112" h="292003">
                    <a:moveTo>
                      <a:pt x="0" y="292003"/>
                    </a:moveTo>
                    <a:cubicBezTo>
                      <a:pt x="156765" y="228900"/>
                      <a:pt x="313531" y="165797"/>
                      <a:pt x="466725" y="120553"/>
                    </a:cubicBezTo>
                    <a:cubicBezTo>
                      <a:pt x="619919" y="75309"/>
                      <a:pt x="740568" y="40385"/>
                      <a:pt x="919162" y="20541"/>
                    </a:cubicBezTo>
                    <a:cubicBezTo>
                      <a:pt x="1097756" y="697"/>
                      <a:pt x="1243806" y="-2478"/>
                      <a:pt x="1538287" y="1491"/>
                    </a:cubicBezTo>
                    <a:cubicBezTo>
                      <a:pt x="1832768" y="5460"/>
                      <a:pt x="2411413" y="30859"/>
                      <a:pt x="2686050" y="44353"/>
                    </a:cubicBezTo>
                    <a:cubicBezTo>
                      <a:pt x="2960687" y="57847"/>
                      <a:pt x="3073399" y="70150"/>
                      <a:pt x="3186112" y="82453"/>
                    </a:cubicBezTo>
                  </a:path>
                </a:pathLst>
              </a:custGeom>
              <a:noFill/>
              <a:ln w="28575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5A771084-CF67-4366-BE56-1762AE9066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84105">
                <a:off x="5010093" y="1177317"/>
                <a:ext cx="2032200" cy="302406"/>
              </a:xfrm>
              <a:custGeom>
                <a:avLst/>
                <a:gdLst>
                  <a:gd name="connsiteX0" fmla="*/ 0 w 3186112"/>
                  <a:gd name="connsiteY0" fmla="*/ 292003 h 292003"/>
                  <a:gd name="connsiteX1" fmla="*/ 466725 w 3186112"/>
                  <a:gd name="connsiteY1" fmla="*/ 120553 h 292003"/>
                  <a:gd name="connsiteX2" fmla="*/ 919162 w 3186112"/>
                  <a:gd name="connsiteY2" fmla="*/ 20541 h 292003"/>
                  <a:gd name="connsiteX3" fmla="*/ 1538287 w 3186112"/>
                  <a:gd name="connsiteY3" fmla="*/ 1491 h 292003"/>
                  <a:gd name="connsiteX4" fmla="*/ 2686050 w 3186112"/>
                  <a:gd name="connsiteY4" fmla="*/ 44353 h 292003"/>
                  <a:gd name="connsiteX5" fmla="*/ 3186112 w 3186112"/>
                  <a:gd name="connsiteY5" fmla="*/ 82453 h 292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86112" h="292003">
                    <a:moveTo>
                      <a:pt x="0" y="292003"/>
                    </a:moveTo>
                    <a:cubicBezTo>
                      <a:pt x="156765" y="228900"/>
                      <a:pt x="313531" y="165797"/>
                      <a:pt x="466725" y="120553"/>
                    </a:cubicBezTo>
                    <a:cubicBezTo>
                      <a:pt x="619919" y="75309"/>
                      <a:pt x="740568" y="40385"/>
                      <a:pt x="919162" y="20541"/>
                    </a:cubicBezTo>
                    <a:cubicBezTo>
                      <a:pt x="1097756" y="697"/>
                      <a:pt x="1243806" y="-2478"/>
                      <a:pt x="1538287" y="1491"/>
                    </a:cubicBezTo>
                    <a:cubicBezTo>
                      <a:pt x="1832768" y="5460"/>
                      <a:pt x="2411413" y="30859"/>
                      <a:pt x="2686050" y="44353"/>
                    </a:cubicBezTo>
                    <a:cubicBezTo>
                      <a:pt x="2960687" y="57847"/>
                      <a:pt x="3073399" y="70150"/>
                      <a:pt x="3186112" y="82453"/>
                    </a:cubicBezTo>
                  </a:path>
                </a:pathLst>
              </a:custGeom>
              <a:blipFill>
                <a:blip r:embed="rId5"/>
                <a:stretch>
                  <a:fillRect b="-7353"/>
                </a:stretch>
              </a:blipFill>
              <a:ln w="28575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68C7AA5B-8304-46E9-B9FA-C6A0FD96A9C6}"/>
              </a:ext>
            </a:extLst>
          </p:cNvPr>
          <p:cNvSpPr/>
          <p:nvPr/>
        </p:nvSpPr>
        <p:spPr>
          <a:xfrm>
            <a:off x="4997089" y="2348649"/>
            <a:ext cx="198134" cy="187508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>
                <a:lumMod val="50000"/>
              </a:schemeClr>
            </a:solidFill>
          </a:ln>
          <a:scene3d>
            <a:camera prst="perspectiveHeroicExtreme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648BA9A-3782-4536-9B3F-551AC913A996}"/>
              </a:ext>
            </a:extLst>
          </p:cNvPr>
          <p:cNvSpPr/>
          <p:nvPr/>
        </p:nvSpPr>
        <p:spPr>
          <a:xfrm>
            <a:off x="5500364" y="3253017"/>
            <a:ext cx="140789" cy="151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B3870CB-D657-4CBA-8877-4A09079D5E94}"/>
              </a:ext>
            </a:extLst>
          </p:cNvPr>
          <p:cNvSpPr/>
          <p:nvPr/>
        </p:nvSpPr>
        <p:spPr>
          <a:xfrm>
            <a:off x="5802675" y="4432665"/>
            <a:ext cx="140789" cy="151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DDFE150-1919-42E1-BFF4-99A46D576CEF}"/>
              </a:ext>
            </a:extLst>
          </p:cNvPr>
          <p:cNvSpPr/>
          <p:nvPr/>
        </p:nvSpPr>
        <p:spPr>
          <a:xfrm>
            <a:off x="5482009" y="3777792"/>
            <a:ext cx="140789" cy="151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0374083-357F-4E2F-9802-ECF5D4D616DB}"/>
                  </a:ext>
                </a:extLst>
              </p:cNvPr>
              <p:cNvSpPr txBox="1"/>
              <p:nvPr/>
            </p:nvSpPr>
            <p:spPr>
              <a:xfrm>
                <a:off x="5278164" y="3729006"/>
                <a:ext cx="21069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0374083-357F-4E2F-9802-ECF5D4D61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164" y="3729006"/>
                <a:ext cx="210699" cy="215444"/>
              </a:xfrm>
              <a:prstGeom prst="rect">
                <a:avLst/>
              </a:prstGeom>
              <a:blipFill>
                <a:blip r:embed="rId6"/>
                <a:stretch>
                  <a:fillRect l="-23529" r="-2941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E840489-52DC-4166-B0C1-F7424FDFE24C}"/>
                  </a:ext>
                </a:extLst>
              </p:cNvPr>
              <p:cNvSpPr txBox="1"/>
              <p:nvPr/>
            </p:nvSpPr>
            <p:spPr>
              <a:xfrm>
                <a:off x="4799112" y="2618749"/>
                <a:ext cx="21390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E840489-52DC-4166-B0C1-F7424FDFE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12" y="2618749"/>
                <a:ext cx="213905" cy="215444"/>
              </a:xfrm>
              <a:prstGeom prst="rect">
                <a:avLst/>
              </a:prstGeom>
              <a:blipFill>
                <a:blip r:embed="rId7"/>
                <a:stretch>
                  <a:fillRect l="-11429" r="-5714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A0DEF3-EB6C-4541-B498-EDE25B37034E}"/>
              </a:ext>
            </a:extLst>
          </p:cNvPr>
          <p:cNvCxnSpPr>
            <a:cxnSpLocks/>
          </p:cNvCxnSpPr>
          <p:nvPr/>
        </p:nvCxnSpPr>
        <p:spPr>
          <a:xfrm>
            <a:off x="4109002" y="1867331"/>
            <a:ext cx="1320697" cy="1631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D9FCFC-4AED-444C-A15B-E63F8E484844}"/>
              </a:ext>
            </a:extLst>
          </p:cNvPr>
          <p:cNvCxnSpPr>
            <a:cxnSpLocks/>
          </p:cNvCxnSpPr>
          <p:nvPr/>
        </p:nvCxnSpPr>
        <p:spPr>
          <a:xfrm>
            <a:off x="4076089" y="2022723"/>
            <a:ext cx="1353610" cy="18308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A1DF6F2-B4F9-49CA-AF99-77C4E8550DC5}"/>
              </a:ext>
            </a:extLst>
          </p:cNvPr>
          <p:cNvCxnSpPr>
            <a:cxnSpLocks/>
          </p:cNvCxnSpPr>
          <p:nvPr/>
        </p:nvCxnSpPr>
        <p:spPr>
          <a:xfrm>
            <a:off x="4067861" y="2208129"/>
            <a:ext cx="1318564" cy="18750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E5B8712-0549-4C5C-8EDF-EE5F7DB5ED49}"/>
              </a:ext>
            </a:extLst>
          </p:cNvPr>
          <p:cNvCxnSpPr>
            <a:cxnSpLocks/>
          </p:cNvCxnSpPr>
          <p:nvPr/>
        </p:nvCxnSpPr>
        <p:spPr>
          <a:xfrm>
            <a:off x="4076089" y="2377737"/>
            <a:ext cx="1288584" cy="19558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460ED50-AF5B-46FB-B525-9B6ECD7B1CEC}"/>
              </a:ext>
            </a:extLst>
          </p:cNvPr>
          <p:cNvCxnSpPr>
            <a:cxnSpLocks/>
          </p:cNvCxnSpPr>
          <p:nvPr/>
        </p:nvCxnSpPr>
        <p:spPr>
          <a:xfrm>
            <a:off x="4057089" y="2523055"/>
            <a:ext cx="1307584" cy="21202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1AB8984-9244-48F5-BC3A-4E73877D519B}"/>
              </a:ext>
            </a:extLst>
          </p:cNvPr>
          <p:cNvCxnSpPr>
            <a:cxnSpLocks/>
          </p:cNvCxnSpPr>
          <p:nvPr/>
        </p:nvCxnSpPr>
        <p:spPr>
          <a:xfrm flipH="1">
            <a:off x="4221398" y="1702270"/>
            <a:ext cx="44366" cy="9909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8D2AAFE-D117-4461-A81D-65BBBE18FDDB}"/>
              </a:ext>
            </a:extLst>
          </p:cNvPr>
          <p:cNvCxnSpPr>
            <a:cxnSpLocks/>
          </p:cNvCxnSpPr>
          <p:nvPr/>
        </p:nvCxnSpPr>
        <p:spPr>
          <a:xfrm flipH="1">
            <a:off x="4367257" y="1716328"/>
            <a:ext cx="44366" cy="9909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95E6CD3-E7C9-4064-8D02-81E67B8D7EF0}"/>
              </a:ext>
            </a:extLst>
          </p:cNvPr>
          <p:cNvCxnSpPr>
            <a:cxnSpLocks/>
          </p:cNvCxnSpPr>
          <p:nvPr/>
        </p:nvCxnSpPr>
        <p:spPr>
          <a:xfrm flipH="1">
            <a:off x="4533717" y="1763164"/>
            <a:ext cx="44366" cy="9909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3BF104F-108A-4BE2-806C-B22C94F1E5B2}"/>
              </a:ext>
            </a:extLst>
          </p:cNvPr>
          <p:cNvCxnSpPr>
            <a:cxnSpLocks/>
          </p:cNvCxnSpPr>
          <p:nvPr/>
        </p:nvCxnSpPr>
        <p:spPr>
          <a:xfrm flipH="1">
            <a:off x="4679576" y="1777222"/>
            <a:ext cx="44366" cy="9909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D235DA5-4601-4DE5-AE77-60A16B3008CA}"/>
              </a:ext>
            </a:extLst>
          </p:cNvPr>
          <p:cNvCxnSpPr>
            <a:cxnSpLocks/>
          </p:cNvCxnSpPr>
          <p:nvPr/>
        </p:nvCxnSpPr>
        <p:spPr>
          <a:xfrm flipH="1">
            <a:off x="4838700" y="1786450"/>
            <a:ext cx="30492" cy="102342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95EEC75-F604-4A07-A481-903B18683314}"/>
              </a:ext>
            </a:extLst>
          </p:cNvPr>
          <p:cNvCxnSpPr>
            <a:cxnSpLocks/>
          </p:cNvCxnSpPr>
          <p:nvPr/>
        </p:nvCxnSpPr>
        <p:spPr>
          <a:xfrm flipH="1">
            <a:off x="4988365" y="1800508"/>
            <a:ext cx="52086" cy="104353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6214F6B-B718-497B-9911-C10657F914D4}"/>
              </a:ext>
            </a:extLst>
          </p:cNvPr>
          <p:cNvCxnSpPr>
            <a:cxnSpLocks/>
          </p:cNvCxnSpPr>
          <p:nvPr/>
        </p:nvCxnSpPr>
        <p:spPr>
          <a:xfrm flipH="1">
            <a:off x="5152730" y="1800508"/>
            <a:ext cx="56302" cy="106379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2D969044-32BD-4381-846D-320C217B0DD9}"/>
              </a:ext>
            </a:extLst>
          </p:cNvPr>
          <p:cNvSpPr/>
          <p:nvPr/>
        </p:nvSpPr>
        <p:spPr>
          <a:xfrm>
            <a:off x="4827581" y="2501038"/>
            <a:ext cx="184869" cy="16122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>
                <a:lumMod val="50000"/>
              </a:schemeClr>
            </a:solidFill>
          </a:ln>
          <a:scene3d>
            <a:camera prst="perspectiveHeroicExtreme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F5D48FE-21D6-4FF8-893E-3169AA036859}"/>
              </a:ext>
            </a:extLst>
          </p:cNvPr>
          <p:cNvSpPr/>
          <p:nvPr/>
        </p:nvSpPr>
        <p:spPr>
          <a:xfrm>
            <a:off x="5153274" y="2560600"/>
            <a:ext cx="214574" cy="16692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>
                <a:lumMod val="50000"/>
              </a:schemeClr>
            </a:solidFill>
          </a:ln>
          <a:scene3d>
            <a:camera prst="perspectiveHeroicExtreme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7C58ECD-C650-4009-B4D3-8A58982ECB7F}"/>
              </a:ext>
            </a:extLst>
          </p:cNvPr>
          <p:cNvCxnSpPr>
            <a:cxnSpLocks/>
          </p:cNvCxnSpPr>
          <p:nvPr/>
        </p:nvCxnSpPr>
        <p:spPr>
          <a:xfrm flipV="1">
            <a:off x="6251511" y="2131310"/>
            <a:ext cx="1690559" cy="3204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BCF598C-59A7-4A93-BC2B-9C5B0CCBB46F}"/>
              </a:ext>
            </a:extLst>
          </p:cNvPr>
          <p:cNvCxnSpPr>
            <a:cxnSpLocks/>
          </p:cNvCxnSpPr>
          <p:nvPr/>
        </p:nvCxnSpPr>
        <p:spPr>
          <a:xfrm flipV="1">
            <a:off x="6251510" y="2291452"/>
            <a:ext cx="1690559" cy="3204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24F6D4B-3EB4-4B91-A864-7469021BC9B3}"/>
              </a:ext>
            </a:extLst>
          </p:cNvPr>
          <p:cNvCxnSpPr>
            <a:cxnSpLocks/>
          </p:cNvCxnSpPr>
          <p:nvPr/>
        </p:nvCxnSpPr>
        <p:spPr>
          <a:xfrm flipV="1">
            <a:off x="6251510" y="2444825"/>
            <a:ext cx="1690559" cy="3204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E8C1C84-2D76-4B1D-A284-AC1BE3139C85}"/>
              </a:ext>
            </a:extLst>
          </p:cNvPr>
          <p:cNvCxnSpPr>
            <a:cxnSpLocks/>
          </p:cNvCxnSpPr>
          <p:nvPr/>
        </p:nvCxnSpPr>
        <p:spPr>
          <a:xfrm flipV="1">
            <a:off x="6251509" y="2589723"/>
            <a:ext cx="1690559" cy="3204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FD95209-452B-490B-A7C2-E2272B628214}"/>
              </a:ext>
            </a:extLst>
          </p:cNvPr>
          <p:cNvCxnSpPr>
            <a:cxnSpLocks/>
          </p:cNvCxnSpPr>
          <p:nvPr/>
        </p:nvCxnSpPr>
        <p:spPr>
          <a:xfrm flipV="1">
            <a:off x="6251509" y="2757758"/>
            <a:ext cx="1690559" cy="1602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D4D85BD-A9F4-49C8-8474-999E65C8BDBB}"/>
              </a:ext>
            </a:extLst>
          </p:cNvPr>
          <p:cNvCxnSpPr>
            <a:cxnSpLocks/>
          </p:cNvCxnSpPr>
          <p:nvPr/>
        </p:nvCxnSpPr>
        <p:spPr>
          <a:xfrm flipV="1">
            <a:off x="6251508" y="2908315"/>
            <a:ext cx="1690559" cy="167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94613BF-3A2F-4F43-9EF5-FF30F96C1957}"/>
              </a:ext>
            </a:extLst>
          </p:cNvPr>
          <p:cNvCxnSpPr>
            <a:cxnSpLocks/>
          </p:cNvCxnSpPr>
          <p:nvPr/>
        </p:nvCxnSpPr>
        <p:spPr>
          <a:xfrm>
            <a:off x="6251508" y="3050861"/>
            <a:ext cx="169055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043F5A4-9663-4594-8396-EF46E85429AF}"/>
              </a:ext>
            </a:extLst>
          </p:cNvPr>
          <p:cNvCxnSpPr>
            <a:cxnSpLocks/>
          </p:cNvCxnSpPr>
          <p:nvPr/>
        </p:nvCxnSpPr>
        <p:spPr>
          <a:xfrm>
            <a:off x="6429383" y="1980070"/>
            <a:ext cx="0" cy="11917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D8F5C8E6-E945-4318-9F37-FD36CDD17DD2}"/>
              </a:ext>
            </a:extLst>
          </p:cNvPr>
          <p:cNvCxnSpPr>
            <a:cxnSpLocks/>
          </p:cNvCxnSpPr>
          <p:nvPr/>
        </p:nvCxnSpPr>
        <p:spPr>
          <a:xfrm>
            <a:off x="6610358" y="1990670"/>
            <a:ext cx="0" cy="11917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E961FCB-BBEA-421C-8751-90D03E81D1AF}"/>
              </a:ext>
            </a:extLst>
          </p:cNvPr>
          <p:cNvCxnSpPr>
            <a:cxnSpLocks/>
          </p:cNvCxnSpPr>
          <p:nvPr/>
        </p:nvCxnSpPr>
        <p:spPr>
          <a:xfrm>
            <a:off x="6773596" y="1984492"/>
            <a:ext cx="0" cy="11917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1F597A9-C5A7-448F-BBC6-549807C47E90}"/>
              </a:ext>
            </a:extLst>
          </p:cNvPr>
          <p:cNvCxnSpPr>
            <a:cxnSpLocks/>
          </p:cNvCxnSpPr>
          <p:nvPr/>
        </p:nvCxnSpPr>
        <p:spPr>
          <a:xfrm>
            <a:off x="6953258" y="1980070"/>
            <a:ext cx="0" cy="11917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98408BB-47EB-4D14-8B54-61075B1CDB60}"/>
              </a:ext>
            </a:extLst>
          </p:cNvPr>
          <p:cNvCxnSpPr>
            <a:cxnSpLocks/>
          </p:cNvCxnSpPr>
          <p:nvPr/>
        </p:nvCxnSpPr>
        <p:spPr>
          <a:xfrm>
            <a:off x="7134233" y="1990670"/>
            <a:ext cx="0" cy="11917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48350F48-831F-40B3-BA82-299AFEF2619C}"/>
              </a:ext>
            </a:extLst>
          </p:cNvPr>
          <p:cNvCxnSpPr>
            <a:cxnSpLocks/>
          </p:cNvCxnSpPr>
          <p:nvPr/>
        </p:nvCxnSpPr>
        <p:spPr>
          <a:xfrm>
            <a:off x="7297471" y="1984492"/>
            <a:ext cx="0" cy="11917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FC5D8E79-509E-4E5D-90D8-6E0426189D21}"/>
              </a:ext>
            </a:extLst>
          </p:cNvPr>
          <p:cNvCxnSpPr>
            <a:cxnSpLocks/>
          </p:cNvCxnSpPr>
          <p:nvPr/>
        </p:nvCxnSpPr>
        <p:spPr>
          <a:xfrm>
            <a:off x="7461188" y="1988913"/>
            <a:ext cx="0" cy="11917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DDFBC21-2B1E-4FE2-AC51-93430BC81875}"/>
              </a:ext>
            </a:extLst>
          </p:cNvPr>
          <p:cNvCxnSpPr>
            <a:cxnSpLocks/>
          </p:cNvCxnSpPr>
          <p:nvPr/>
        </p:nvCxnSpPr>
        <p:spPr>
          <a:xfrm>
            <a:off x="7631317" y="1984489"/>
            <a:ext cx="0" cy="121143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D72A0FE-4A54-40D1-8A0C-3A602BA389CF}"/>
              </a:ext>
            </a:extLst>
          </p:cNvPr>
          <p:cNvCxnSpPr>
            <a:cxnSpLocks/>
          </p:cNvCxnSpPr>
          <p:nvPr/>
        </p:nvCxnSpPr>
        <p:spPr>
          <a:xfrm>
            <a:off x="7793250" y="1984490"/>
            <a:ext cx="0" cy="121143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E89CA1D8-D72A-48C5-B5B9-C51A39F346E1}"/>
              </a:ext>
            </a:extLst>
          </p:cNvPr>
          <p:cNvSpPr/>
          <p:nvPr/>
        </p:nvSpPr>
        <p:spPr>
          <a:xfrm>
            <a:off x="6423026" y="2773851"/>
            <a:ext cx="189966" cy="151232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>
                <a:lumMod val="50000"/>
              </a:schemeClr>
            </a:solidFill>
          </a:ln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92066AFD-A3D6-44F8-AAA1-1750FA6A2B5A}"/>
              </a:ext>
            </a:extLst>
          </p:cNvPr>
          <p:cNvSpPr/>
          <p:nvPr/>
        </p:nvSpPr>
        <p:spPr>
          <a:xfrm>
            <a:off x="6769649" y="2612631"/>
            <a:ext cx="183545" cy="151232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>
                <a:lumMod val="50000"/>
              </a:schemeClr>
            </a:solidFill>
          </a:ln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1D3F22A-8753-4A34-831C-BD81ABE9FEBC}"/>
              </a:ext>
            </a:extLst>
          </p:cNvPr>
          <p:cNvSpPr/>
          <p:nvPr/>
        </p:nvSpPr>
        <p:spPr>
          <a:xfrm>
            <a:off x="6432565" y="2476865"/>
            <a:ext cx="173305" cy="14238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>
                <a:lumMod val="50000"/>
              </a:schemeClr>
            </a:solidFill>
          </a:ln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F63796DD-BD0C-41C3-AC7E-1A4501C99064}"/>
              </a:ext>
            </a:extLst>
          </p:cNvPr>
          <p:cNvCxnSpPr>
            <a:cxnSpLocks/>
            <a:stCxn id="45" idx="7"/>
          </p:cNvCxnSpPr>
          <p:nvPr/>
        </p:nvCxnSpPr>
        <p:spPr>
          <a:xfrm flipV="1">
            <a:off x="5602180" y="2872524"/>
            <a:ext cx="924561" cy="927456"/>
          </a:xfrm>
          <a:prstGeom prst="straightConnector1">
            <a:avLst/>
          </a:prstGeom>
          <a:ln w="1270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B51DBDE-A77B-4084-87CF-F9B0A9F25A48}"/>
              </a:ext>
            </a:extLst>
          </p:cNvPr>
          <p:cNvCxnSpPr>
            <a:cxnSpLocks/>
            <a:stCxn id="42" idx="7"/>
          </p:cNvCxnSpPr>
          <p:nvPr/>
        </p:nvCxnSpPr>
        <p:spPr>
          <a:xfrm flipV="1">
            <a:off x="5620535" y="2543943"/>
            <a:ext cx="872772" cy="731262"/>
          </a:xfrm>
          <a:prstGeom prst="straightConnector1">
            <a:avLst/>
          </a:prstGeom>
          <a:ln w="1270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5D2C436-838C-4483-AEA6-E505CB1C5F28}"/>
              </a:ext>
            </a:extLst>
          </p:cNvPr>
          <p:cNvCxnSpPr>
            <a:cxnSpLocks/>
          </p:cNvCxnSpPr>
          <p:nvPr/>
        </p:nvCxnSpPr>
        <p:spPr>
          <a:xfrm flipH="1" flipV="1">
            <a:off x="5076660" y="2465665"/>
            <a:ext cx="450874" cy="80185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DBA997-EECC-44FF-85F9-876E23F8B6FB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5248048" y="2663667"/>
            <a:ext cx="625022" cy="176899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A1A7B3E-901D-439C-9260-E534FAF0CA93}"/>
              </a:ext>
            </a:extLst>
          </p:cNvPr>
          <p:cNvCxnSpPr>
            <a:cxnSpLocks/>
            <a:stCxn id="45" idx="0"/>
          </p:cNvCxnSpPr>
          <p:nvPr/>
        </p:nvCxnSpPr>
        <p:spPr>
          <a:xfrm flipH="1" flipV="1">
            <a:off x="4936546" y="2588500"/>
            <a:ext cx="615858" cy="118929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4E5EC0-3C09-4ED1-9A84-CB2245E85470}"/>
              </a:ext>
            </a:extLst>
          </p:cNvPr>
          <p:cNvCxnSpPr>
            <a:cxnSpLocks/>
            <a:stCxn id="43" idx="7"/>
          </p:cNvCxnSpPr>
          <p:nvPr/>
        </p:nvCxnSpPr>
        <p:spPr>
          <a:xfrm flipV="1">
            <a:off x="5922846" y="2693187"/>
            <a:ext cx="954513" cy="1761666"/>
          </a:xfrm>
          <a:prstGeom prst="straightConnector1">
            <a:avLst/>
          </a:prstGeom>
          <a:ln w="1270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AACA9D21-9259-44CB-A708-BE32C11459A1}"/>
                  </a:ext>
                </a:extLst>
              </p:cNvPr>
              <p:cNvSpPr txBox="1"/>
              <p:nvPr/>
            </p:nvSpPr>
            <p:spPr>
              <a:xfrm>
                <a:off x="3725921" y="2082475"/>
                <a:ext cx="33547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AACA9D21-9259-44CB-A708-BE32C1145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921" y="2082475"/>
                <a:ext cx="335476" cy="215444"/>
              </a:xfrm>
              <a:prstGeom prst="rect">
                <a:avLst/>
              </a:prstGeom>
              <a:blipFill>
                <a:blip r:embed="rId8"/>
                <a:stretch>
                  <a:fillRect l="-12727" r="-363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3F83566-C29B-4AD7-A9A6-070211140053}"/>
                  </a:ext>
                </a:extLst>
              </p:cNvPr>
              <p:cNvSpPr txBox="1"/>
              <p:nvPr/>
            </p:nvSpPr>
            <p:spPr>
              <a:xfrm>
                <a:off x="6037724" y="2129236"/>
                <a:ext cx="16555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3F83566-C29B-4AD7-A9A6-070211140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724" y="2129236"/>
                <a:ext cx="165558" cy="215444"/>
              </a:xfrm>
              <a:prstGeom prst="rect">
                <a:avLst/>
              </a:prstGeom>
              <a:blipFill>
                <a:blip r:embed="rId9"/>
                <a:stretch>
                  <a:fillRect l="-25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270AC4A9-D731-4B6C-AA31-29BC8C23080D}"/>
                  </a:ext>
                </a:extLst>
              </p:cNvPr>
              <p:cNvSpPr txBox="1"/>
              <p:nvPr/>
            </p:nvSpPr>
            <p:spPr>
              <a:xfrm>
                <a:off x="5007256" y="3095473"/>
                <a:ext cx="21390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270AC4A9-D731-4B6C-AA31-29BC8C230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256" y="3095473"/>
                <a:ext cx="213905" cy="215444"/>
              </a:xfrm>
              <a:prstGeom prst="rect">
                <a:avLst/>
              </a:prstGeom>
              <a:blipFill>
                <a:blip r:embed="rId10"/>
                <a:stretch>
                  <a:fillRect l="-22857" r="-5714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AF55A7C-5099-4CFF-875D-0F2D024DFED3}"/>
                  </a:ext>
                </a:extLst>
              </p:cNvPr>
              <p:cNvSpPr txBox="1"/>
              <p:nvPr/>
            </p:nvSpPr>
            <p:spPr>
              <a:xfrm>
                <a:off x="6237960" y="2772336"/>
                <a:ext cx="213905" cy="215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AF55A7C-5099-4CFF-875D-0F2D024DF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7960" y="2772336"/>
                <a:ext cx="213905" cy="215636"/>
              </a:xfrm>
              <a:prstGeom prst="rect">
                <a:avLst/>
              </a:prstGeom>
              <a:blipFill>
                <a:blip r:embed="rId11"/>
                <a:stretch>
                  <a:fillRect l="-11429" r="-571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TextBox 136">
            <a:extLst>
              <a:ext uri="{FF2B5EF4-FFF2-40B4-BE49-F238E27FC236}">
                <a16:creationId xmlns:a16="http://schemas.microsoft.com/office/drawing/2014/main" id="{1CB64D0B-F984-48F7-984E-CACDAB7F2636}"/>
              </a:ext>
            </a:extLst>
          </p:cNvPr>
          <p:cNvSpPr txBox="1"/>
          <p:nvPr/>
        </p:nvSpPr>
        <p:spPr>
          <a:xfrm>
            <a:off x="304611" y="4998588"/>
            <a:ext cx="68336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Dense: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		DTAM [Newcombe et al. `11]    	300,000+ pixels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Semi-Dense: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	LSD-SLAM [Engel et al. `14]		10,000 pixels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Sparse: 		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SVO [Forster et al. `14]			2,000 pixels</a:t>
            </a:r>
          </a:p>
        </p:txBody>
      </p:sp>
    </p:spTree>
    <p:extLst>
      <p:ext uri="{BB962C8B-B14F-4D97-AF65-F5344CB8AC3E}">
        <p14:creationId xmlns:p14="http://schemas.microsoft.com/office/powerpoint/2010/main" val="2884690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5DC0FB-A42C-4476-901F-0DE35A9F5733}"/>
              </a:ext>
            </a:extLst>
          </p:cNvPr>
          <p:cNvSpPr txBox="1">
            <a:spLocks/>
          </p:cNvSpPr>
          <p:nvPr/>
        </p:nvSpPr>
        <p:spPr>
          <a:xfrm>
            <a:off x="-225697" y="164662"/>
            <a:ext cx="4711337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>
              <a:lnSpc>
                <a:spcPct val="150000"/>
              </a:lnSpc>
            </a:pPr>
            <a:r>
              <a:rPr lang="en-US" sz="2000" b="1" dirty="0">
                <a:solidFill>
                  <a:srgbClr val="BA3E0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2.2 Visual Odometry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BC536-E89A-42EA-850E-CF68AA3D0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  <a:t>16</a:t>
            </a:fld>
            <a:endParaRPr lang="en-SG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F11B276-42DB-4CDC-9DD5-686B53EC33F6}"/>
              </a:ext>
            </a:extLst>
          </p:cNvPr>
          <p:cNvSpPr txBox="1">
            <a:spLocks/>
          </p:cNvSpPr>
          <p:nvPr/>
        </p:nvSpPr>
        <p:spPr>
          <a:xfrm>
            <a:off x="5560928" y="165674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2. Preliminaries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C6E5F3-DA80-477B-BF52-8F4A0E26F815}"/>
              </a:ext>
            </a:extLst>
          </p:cNvPr>
          <p:cNvSpPr txBox="1"/>
          <p:nvPr/>
        </p:nvSpPr>
        <p:spPr>
          <a:xfrm>
            <a:off x="228383" y="1027828"/>
            <a:ext cx="6669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BA3E0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Monocular SLAM Initialization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— 2D-to-2D correspondences [1]</a:t>
            </a:r>
            <a:endParaRPr lang="en-US" b="1" dirty="0">
              <a:solidFill>
                <a:srgbClr val="BA3E0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0" name="Picture 1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3474EC1-3438-409A-9DDD-0B2EBAA07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026" y="1764179"/>
            <a:ext cx="4542591" cy="257026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97ABAC8-0CBB-4273-B9BA-55C67F575A14}"/>
              </a:ext>
            </a:extLst>
          </p:cNvPr>
          <p:cNvSpPr/>
          <p:nvPr/>
        </p:nvSpPr>
        <p:spPr>
          <a:xfrm>
            <a:off x="228383" y="1644694"/>
            <a:ext cx="1951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Epipolar constraint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480F66A-654D-495D-A587-2E729D99B4EF}"/>
              </a:ext>
            </a:extLst>
          </p:cNvPr>
          <p:cNvSpPr/>
          <p:nvPr/>
        </p:nvSpPr>
        <p:spPr>
          <a:xfrm>
            <a:off x="543347" y="2136338"/>
            <a:ext cx="2469522" cy="92333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Eight-point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Five-point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DLT method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6221D52-7843-416E-AEC5-2FA0AA8721DA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3012869" y="2598003"/>
            <a:ext cx="1472771" cy="4764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CDF1F6C-DCA6-4B3C-B9D5-B53ADC4090DD}"/>
              </a:ext>
            </a:extLst>
          </p:cNvPr>
          <p:cNvSpPr/>
          <p:nvPr/>
        </p:nvSpPr>
        <p:spPr>
          <a:xfrm>
            <a:off x="2449894" y="3244334"/>
            <a:ext cx="562975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SVD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0A31C75-F6CB-455D-99F7-F62BB7FC2A72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3012869" y="3346704"/>
            <a:ext cx="1559131" cy="822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3DC3B33C-B5F9-4775-A443-E0253BCF50C3}"/>
              </a:ext>
            </a:extLst>
          </p:cNvPr>
          <p:cNvSpPr/>
          <p:nvPr/>
        </p:nvSpPr>
        <p:spPr>
          <a:xfrm>
            <a:off x="2600262" y="6356351"/>
            <a:ext cx="536416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[1] </a:t>
            </a:r>
            <a:r>
              <a:rPr lang="en-US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Scaramuzza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, D., &amp; </a:t>
            </a:r>
            <a:r>
              <a:rPr lang="en-US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Fraundorfer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, F. (2011). Visual odometry [tutorial]. </a:t>
            </a:r>
            <a:r>
              <a:rPr lang="en-US" sz="1100" i="1" dirty="0">
                <a:solidFill>
                  <a:srgbClr val="222222"/>
                </a:solidFill>
                <a:latin typeface="Arial" panose="020B0604020202020204" pitchFamily="34" charset="0"/>
              </a:rPr>
              <a:t>IEEE robotics &amp; automation magazine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US" sz="1100" i="1" dirty="0">
                <a:solidFill>
                  <a:srgbClr val="222222"/>
                </a:solidFill>
                <a:latin typeface="Arial" panose="020B0604020202020204" pitchFamily="34" charset="0"/>
              </a:rPr>
              <a:t>18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(4), 80-92.</a:t>
            </a:r>
            <a:endParaRPr lang="en-US" sz="11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FAD302A-6335-4A72-B197-CE3413B7447C}"/>
              </a:ext>
            </a:extLst>
          </p:cNvPr>
          <p:cNvSpPr/>
          <p:nvPr/>
        </p:nvSpPr>
        <p:spPr>
          <a:xfrm>
            <a:off x="228383" y="4250734"/>
            <a:ext cx="1128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</a:rPr>
              <a:t>Limitation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8EEE54-AD76-4374-8B5F-FE2D1D7D20FB}"/>
              </a:ext>
            </a:extLst>
          </p:cNvPr>
          <p:cNvSpPr/>
          <p:nvPr/>
        </p:nvSpPr>
        <p:spPr>
          <a:xfrm>
            <a:off x="543347" y="4796112"/>
            <a:ext cx="2469521" cy="64633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Scale ambiguity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Pure rotation issue</a:t>
            </a:r>
          </a:p>
        </p:txBody>
      </p:sp>
    </p:spTree>
    <p:extLst>
      <p:ext uri="{BB962C8B-B14F-4D97-AF65-F5344CB8AC3E}">
        <p14:creationId xmlns:p14="http://schemas.microsoft.com/office/powerpoint/2010/main" val="3907773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5DC0FB-A42C-4476-901F-0DE35A9F5733}"/>
              </a:ext>
            </a:extLst>
          </p:cNvPr>
          <p:cNvSpPr txBox="1">
            <a:spLocks/>
          </p:cNvSpPr>
          <p:nvPr/>
        </p:nvSpPr>
        <p:spPr>
          <a:xfrm>
            <a:off x="-225697" y="164662"/>
            <a:ext cx="4711337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>
              <a:lnSpc>
                <a:spcPct val="150000"/>
              </a:lnSpc>
            </a:pPr>
            <a:r>
              <a:rPr lang="en-US" sz="2000" b="1" dirty="0">
                <a:solidFill>
                  <a:srgbClr val="BA3E0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2.2 Visual Odometry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BC536-E89A-42EA-850E-CF68AA3D0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  <a:t>17</a:t>
            </a:fld>
            <a:endParaRPr lang="en-SG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F11B276-42DB-4CDC-9DD5-686B53EC33F6}"/>
              </a:ext>
            </a:extLst>
          </p:cNvPr>
          <p:cNvSpPr txBox="1">
            <a:spLocks/>
          </p:cNvSpPr>
          <p:nvPr/>
        </p:nvSpPr>
        <p:spPr>
          <a:xfrm>
            <a:off x="5560928" y="165674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2. Preliminaries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C6E5F3-DA80-477B-BF52-8F4A0E26F815}"/>
              </a:ext>
            </a:extLst>
          </p:cNvPr>
          <p:cNvSpPr txBox="1"/>
          <p:nvPr/>
        </p:nvSpPr>
        <p:spPr>
          <a:xfrm>
            <a:off x="228383" y="1027828"/>
            <a:ext cx="2832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3D-to-2D correspondences</a:t>
            </a:r>
            <a:endParaRPr lang="en-US" b="1" dirty="0">
              <a:solidFill>
                <a:srgbClr val="BA3E0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F4441FD-C4D3-4ABA-964D-0119F5589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336" y="1463040"/>
            <a:ext cx="5161281" cy="384048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3F7C5EB-3990-40D0-A620-4E7804D9B1AB}"/>
              </a:ext>
            </a:extLst>
          </p:cNvPr>
          <p:cNvSpPr/>
          <p:nvPr/>
        </p:nvSpPr>
        <p:spPr>
          <a:xfrm>
            <a:off x="228383" y="1684618"/>
            <a:ext cx="262610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Perspective-n-Point (PnP):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P3P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Efficient PnP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UPnP</a:t>
            </a:r>
          </a:p>
        </p:txBody>
      </p:sp>
    </p:spTree>
    <p:extLst>
      <p:ext uri="{BB962C8B-B14F-4D97-AF65-F5344CB8AC3E}">
        <p14:creationId xmlns:p14="http://schemas.microsoft.com/office/powerpoint/2010/main" val="1221087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5DC0FB-A42C-4476-901F-0DE35A9F5733}"/>
              </a:ext>
            </a:extLst>
          </p:cNvPr>
          <p:cNvSpPr txBox="1">
            <a:spLocks/>
          </p:cNvSpPr>
          <p:nvPr/>
        </p:nvSpPr>
        <p:spPr>
          <a:xfrm>
            <a:off x="375920" y="26881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3. Backend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BC536-E89A-42EA-850E-CF68AA3D0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  <a:t>18</a:t>
            </a:fld>
            <a:endParaRPr lang="en-S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85EDA4-6156-44D1-86B8-DD6ABB979894}"/>
              </a:ext>
            </a:extLst>
          </p:cNvPr>
          <p:cNvSpPr txBox="1"/>
          <p:nvPr/>
        </p:nvSpPr>
        <p:spPr>
          <a:xfrm>
            <a:off x="5142937" y="257178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BA3E0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Recall</a:t>
            </a:r>
            <a:endParaRPr lang="en-US" sz="2400" b="1" dirty="0">
              <a:solidFill>
                <a:srgbClr val="BA3E06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F88F0B-8464-49B7-A267-C9B7F98E5927}"/>
                  </a:ext>
                </a:extLst>
              </p:cNvPr>
              <p:cNvSpPr txBox="1"/>
              <p:nvPr/>
            </p:nvSpPr>
            <p:spPr>
              <a:xfrm>
                <a:off x="307529" y="1563519"/>
                <a:ext cx="8743724" cy="1777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Sequence of poses generate a trajectory: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BA3E0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b="0" i="0" smtClean="0">
                        <a:solidFill>
                          <a:srgbClr val="BA3E0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BA3E0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Cambria" panose="02040503050406030204" pitchFamily="18" charset="0"/>
                    <a:ea typeface="Cambria" panose="02040503050406030204" pitchFamily="18" charset="0"/>
                  </a:rPr>
                  <a:t>Landmarks that can be observed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: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BA3E0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>
                        <a:solidFill>
                          <a:srgbClr val="BA3E0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BA3E0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Motion Model: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>
                        <a:solidFill>
                          <a:srgbClr val="BA3E0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BA3E0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BA3E0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BA3E0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BA3E0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rgbClr val="BA3E0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BA3E0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BA3E0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BA3E0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BA3E0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1" i="1" smtClean="0">
                                <a:solidFill>
                                  <a:srgbClr val="BA3E0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BA3E0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Observation Model for </a:t>
                </a:r>
                <a:r>
                  <a:rPr lang="en-US" altLang="zh-CN" dirty="0">
                    <a:latin typeface="Cambria" panose="02040503050406030204" pitchFamily="18" charset="0"/>
                    <a:ea typeface="Cambria" panose="02040503050406030204" pitchFamily="18" charset="0"/>
                  </a:rPr>
                  <a:t>landmark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solidFill>
                          <a:srgbClr val="BA3E0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>
                        <a:solidFill>
                          <a:srgbClr val="BA3E0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BA3E0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BA3E0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BA3E0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BA3E0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BA3E0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BA3E0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solidFill>
                                  <a:srgbClr val="BA3E0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BA3E0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BA3E0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BA3E0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BA3E0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rgbClr val="BA3E0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BA3E0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F88F0B-8464-49B7-A267-C9B7F98E5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29" y="1563519"/>
                <a:ext cx="8743724" cy="1777538"/>
              </a:xfrm>
              <a:prstGeom prst="rect">
                <a:avLst/>
              </a:prstGeom>
              <a:blipFill>
                <a:blip r:embed="rId3"/>
                <a:stretch>
                  <a:fillRect l="-418"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6F3BD87-3DC8-44EB-A7F9-027339A97A30}"/>
              </a:ext>
            </a:extLst>
          </p:cNvPr>
          <p:cNvSpPr txBox="1"/>
          <p:nvPr/>
        </p:nvSpPr>
        <p:spPr>
          <a:xfrm>
            <a:off x="234377" y="1148467"/>
            <a:ext cx="2633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BA3E0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Probabilistic Modeling </a:t>
            </a:r>
            <a:endParaRPr lang="en-US" b="1" dirty="0">
              <a:solidFill>
                <a:srgbClr val="BA3E0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F715A8-B0B1-4A40-96EB-0706E36BE423}"/>
                  </a:ext>
                </a:extLst>
              </p:cNvPr>
              <p:cNvSpPr txBox="1"/>
              <p:nvPr/>
            </p:nvSpPr>
            <p:spPr>
              <a:xfrm>
                <a:off x="375920" y="4895307"/>
                <a:ext cx="5001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Maximum a posteriori (MAP) 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𝒳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𝒵</m:t>
                        </m:r>
                      </m:e>
                    </m:d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F715A8-B0B1-4A40-96EB-0706E36BE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20" y="4895307"/>
                <a:ext cx="5001882" cy="369332"/>
              </a:xfrm>
              <a:prstGeom prst="rect">
                <a:avLst/>
              </a:prstGeom>
              <a:blipFill>
                <a:blip r:embed="rId4"/>
                <a:stretch>
                  <a:fillRect l="-1098" t="-9836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DEE76EF-4AB4-4AD6-8320-8A820ACBB4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816" y="3429000"/>
            <a:ext cx="4208944" cy="804307"/>
          </a:xfrm>
          <a:prstGeom prst="rect">
            <a:avLst/>
          </a:prstGeom>
        </p:spPr>
      </p:pic>
      <p:pic>
        <p:nvPicPr>
          <p:cNvPr id="14" name="Picture 1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BAADAD3B-99CA-4858-987D-4BDD3F0D83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68" y="4372389"/>
            <a:ext cx="2546780" cy="303912"/>
          </a:xfrm>
          <a:prstGeom prst="rect">
            <a:avLst/>
          </a:prstGeom>
        </p:spPr>
      </p:pic>
      <p:pic>
        <p:nvPicPr>
          <p:cNvPr id="16" name="Picture 15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5AB8D1B2-59CA-4F79-B63F-C29E3E5DE5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460" y="5448275"/>
            <a:ext cx="4208944" cy="48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1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5DC0FB-A42C-4476-901F-0DE35A9F5733}"/>
              </a:ext>
            </a:extLst>
          </p:cNvPr>
          <p:cNvSpPr txBox="1">
            <a:spLocks/>
          </p:cNvSpPr>
          <p:nvPr/>
        </p:nvSpPr>
        <p:spPr>
          <a:xfrm>
            <a:off x="375919" y="268819"/>
            <a:ext cx="8139431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BA3E06"/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3.1 EKF</a:t>
            </a:r>
            <a:endParaRPr lang="en-SG" sz="2400" b="1" dirty="0">
              <a:solidFill>
                <a:srgbClr val="BA3E06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BC536-E89A-42EA-850E-CF68AA3D0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  <a:t>19</a:t>
            </a:fld>
            <a:endParaRPr lang="en-SG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3949F66-5F65-4300-98AC-AC120555E6B0}"/>
              </a:ext>
            </a:extLst>
          </p:cNvPr>
          <p:cNvSpPr txBox="1">
            <a:spLocks/>
          </p:cNvSpPr>
          <p:nvPr/>
        </p:nvSpPr>
        <p:spPr>
          <a:xfrm>
            <a:off x="5560928" y="22605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3. Backend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A9A996-D327-4E0A-B7BC-455F3197F58F}"/>
              </a:ext>
            </a:extLst>
          </p:cNvPr>
          <p:cNvSpPr txBox="1"/>
          <p:nvPr/>
        </p:nvSpPr>
        <p:spPr>
          <a:xfrm>
            <a:off x="293623" y="1307592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A3E0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Main idea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C11588-2723-4102-AB9D-E6EB00B978EF}"/>
              </a:ext>
            </a:extLst>
          </p:cNvPr>
          <p:cNvSpPr/>
          <p:nvPr/>
        </p:nvSpPr>
        <p:spPr>
          <a:xfrm>
            <a:off x="475488" y="1797830"/>
            <a:ext cx="8439911" cy="1201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Linearize measurement functions at </a:t>
            </a:r>
            <a:r>
              <a:rPr lang="en-US" sz="1600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linearization point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and use Gaussian distribution to approximate the nonlinear noises.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Predict - Update  Kalman filter processes.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78F007-3EA0-4074-B88A-869BF50AAF03}"/>
              </a:ext>
            </a:extLst>
          </p:cNvPr>
          <p:cNvSpPr txBox="1"/>
          <p:nvPr/>
        </p:nvSpPr>
        <p:spPr>
          <a:xfrm>
            <a:off x="375919" y="3222565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A3E0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Limitation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061FB1-37F9-40E8-A23C-C841B366E03F}"/>
              </a:ext>
            </a:extLst>
          </p:cNvPr>
          <p:cNvSpPr/>
          <p:nvPr/>
        </p:nvSpPr>
        <p:spPr>
          <a:xfrm>
            <a:off x="475488" y="3620504"/>
            <a:ext cx="8439912" cy="2270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Markov property assumption. So if the current frame is related to historical data (loop closure), the filter fails.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EKF is implemented by linearizing the observation model. High-order item was abandoned and the </a:t>
            </a:r>
            <a:r>
              <a:rPr lang="en-US" altLang="zh-CN" sz="1600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linearization point </a:t>
            </a: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is only an estimated value, which leads to </a:t>
            </a: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inconsistency</a:t>
            </a: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Quadratic</a:t>
            </a: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 cost both in storage and update time.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56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5DC0FB-A42C-4476-901F-0DE35A9F5733}"/>
              </a:ext>
            </a:extLst>
          </p:cNvPr>
          <p:cNvSpPr txBox="1">
            <a:spLocks/>
          </p:cNvSpPr>
          <p:nvPr/>
        </p:nvSpPr>
        <p:spPr>
          <a:xfrm>
            <a:off x="375919" y="268819"/>
            <a:ext cx="8139431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solidFill>
                  <a:schemeClr val="bg1"/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Outline</a:t>
            </a:r>
            <a:endParaRPr lang="en-SG" sz="2800" b="1" dirty="0">
              <a:solidFill>
                <a:schemeClr val="bg1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BC536-E89A-42EA-850E-CF68AA3D0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  <a:t>2</a:t>
            </a:fld>
            <a:endParaRPr lang="en-SG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011F257-FBB2-4A8B-9AAE-9B58482FC744}"/>
              </a:ext>
            </a:extLst>
          </p:cNvPr>
          <p:cNvSpPr txBox="1">
            <a:spLocks/>
          </p:cNvSpPr>
          <p:nvPr/>
        </p:nvSpPr>
        <p:spPr>
          <a:xfrm>
            <a:off x="375919" y="1876756"/>
            <a:ext cx="8646159" cy="3691940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Introduction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Preliminaries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Camera Model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SG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Visual Odometry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Backend Methods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EKF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Bundle Adjustment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Sparsity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Marginalization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QA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SG" sz="1800" dirty="0">
              <a:solidFill>
                <a:schemeClr val="tx1">
                  <a:lumMod val="75000"/>
                  <a:lumOff val="2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SG" sz="1800" dirty="0">
              <a:solidFill>
                <a:schemeClr val="tx1">
                  <a:lumMod val="75000"/>
                  <a:lumOff val="2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940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5DC0FB-A42C-4476-901F-0DE35A9F5733}"/>
              </a:ext>
            </a:extLst>
          </p:cNvPr>
          <p:cNvSpPr txBox="1">
            <a:spLocks/>
          </p:cNvSpPr>
          <p:nvPr/>
        </p:nvSpPr>
        <p:spPr>
          <a:xfrm>
            <a:off x="375919" y="268819"/>
            <a:ext cx="8139431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BA3E06"/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3.2 Bundle Adjustment</a:t>
            </a:r>
            <a:endParaRPr lang="en-SG" sz="2400" b="1" dirty="0">
              <a:solidFill>
                <a:srgbClr val="BA3E06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BC536-E89A-42EA-850E-CF68AA3D0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  <a:t>20</a:t>
            </a:fld>
            <a:endParaRPr lang="en-SG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3949F66-5F65-4300-98AC-AC120555E6B0}"/>
              </a:ext>
            </a:extLst>
          </p:cNvPr>
          <p:cNvSpPr txBox="1">
            <a:spLocks/>
          </p:cNvSpPr>
          <p:nvPr/>
        </p:nvSpPr>
        <p:spPr>
          <a:xfrm>
            <a:off x="5560928" y="22605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3. Backend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pic>
        <p:nvPicPr>
          <p:cNvPr id="9" name="Picture 8" descr="A picture containing kite, sky, map, text&#10;&#10;Description generated with very high confidence">
            <a:extLst>
              <a:ext uri="{FF2B5EF4-FFF2-40B4-BE49-F238E27FC236}">
                <a16:creationId xmlns:a16="http://schemas.microsoft.com/office/drawing/2014/main" id="{2A35940A-C027-4863-85AC-894023899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016" y="1078993"/>
            <a:ext cx="4025718" cy="24614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C64761D-10F5-408F-8C28-6533F52C4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4869370" cy="2780889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135195DE-6F54-40EA-9FD1-635E9767DB29}"/>
              </a:ext>
            </a:extLst>
          </p:cNvPr>
          <p:cNvSpPr txBox="1"/>
          <p:nvPr/>
        </p:nvSpPr>
        <p:spPr>
          <a:xfrm>
            <a:off x="146301" y="1124712"/>
            <a:ext cx="4425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A3E0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MAP Inference for Nonlinear Factor Graphs</a:t>
            </a:r>
          </a:p>
        </p:txBody>
      </p:sp>
    </p:spTree>
    <p:extLst>
      <p:ext uri="{BB962C8B-B14F-4D97-AF65-F5344CB8AC3E}">
        <p14:creationId xmlns:p14="http://schemas.microsoft.com/office/powerpoint/2010/main" val="2738318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5DC0FB-A42C-4476-901F-0DE35A9F5733}"/>
              </a:ext>
            </a:extLst>
          </p:cNvPr>
          <p:cNvSpPr txBox="1">
            <a:spLocks/>
          </p:cNvSpPr>
          <p:nvPr/>
        </p:nvSpPr>
        <p:spPr>
          <a:xfrm>
            <a:off x="375919" y="268819"/>
            <a:ext cx="8139431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BA3E06"/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3.2 Bundle Adjustment</a:t>
            </a:r>
            <a:endParaRPr lang="en-SG" sz="2400" b="1" dirty="0">
              <a:solidFill>
                <a:srgbClr val="BA3E06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BC536-E89A-42EA-850E-CF68AA3D0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  <a:t>21</a:t>
            </a:fld>
            <a:endParaRPr lang="en-SG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3949F66-5F65-4300-98AC-AC120555E6B0}"/>
              </a:ext>
            </a:extLst>
          </p:cNvPr>
          <p:cNvSpPr txBox="1">
            <a:spLocks/>
          </p:cNvSpPr>
          <p:nvPr/>
        </p:nvSpPr>
        <p:spPr>
          <a:xfrm>
            <a:off x="5560928" y="22605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3. Backend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C10B91-C807-4B5C-BB29-C301400544C7}"/>
              </a:ext>
            </a:extLst>
          </p:cNvPr>
          <p:cNvSpPr txBox="1"/>
          <p:nvPr/>
        </p:nvSpPr>
        <p:spPr>
          <a:xfrm>
            <a:off x="146301" y="1124712"/>
            <a:ext cx="4425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A3E0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MAP Inference for Nonlinear Factor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742E2AB3-4429-41B5-B81C-B1DF0EE3FACF}"/>
                  </a:ext>
                </a:extLst>
              </p:cNvPr>
              <p:cNvSpPr/>
              <p:nvPr/>
            </p:nvSpPr>
            <p:spPr>
              <a:xfrm>
                <a:off x="1367533" y="2176272"/>
                <a:ext cx="543563" cy="557784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742E2AB3-4429-41B5-B81C-B1DF0EE3F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33" y="2176272"/>
                <a:ext cx="543563" cy="55778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2284C4B-989A-4078-9CED-6BA678AAE041}"/>
                  </a:ext>
                </a:extLst>
              </p:cNvPr>
              <p:cNvSpPr/>
              <p:nvPr/>
            </p:nvSpPr>
            <p:spPr>
              <a:xfrm>
                <a:off x="2437381" y="2176272"/>
                <a:ext cx="543563" cy="557784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2284C4B-989A-4078-9CED-6BA678AAE0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381" y="2176272"/>
                <a:ext cx="543563" cy="557784"/>
              </a:xfrm>
              <a:prstGeom prst="ellipse">
                <a:avLst/>
              </a:prstGeom>
              <a:blipFill>
                <a:blip r:embed="rId3"/>
                <a:stretch>
                  <a:fillRect l="-549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725287F4-ED2F-452F-AFA1-BA1CA3B577A0}"/>
                  </a:ext>
                </a:extLst>
              </p:cNvPr>
              <p:cNvSpPr/>
              <p:nvPr/>
            </p:nvSpPr>
            <p:spPr>
              <a:xfrm>
                <a:off x="4028437" y="2176272"/>
                <a:ext cx="543563" cy="557784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725287F4-ED2F-452F-AFA1-BA1CA3B577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437" y="2176272"/>
                <a:ext cx="543563" cy="55778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1A2D933-32E0-4ADC-B627-93EADC3EC3C8}"/>
                  </a:ext>
                </a:extLst>
              </p:cNvPr>
              <p:cNvSpPr/>
              <p:nvPr/>
            </p:nvSpPr>
            <p:spPr>
              <a:xfrm>
                <a:off x="5106419" y="2176272"/>
                <a:ext cx="543563" cy="557784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1A2D933-32E0-4ADC-B627-93EADC3EC3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419" y="2176272"/>
                <a:ext cx="543563" cy="55778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E749ABA-2C1D-4F9B-91EB-77B972A3643D}"/>
              </a:ext>
            </a:extLst>
          </p:cNvPr>
          <p:cNvCxnSpPr>
            <a:cxnSpLocks/>
            <a:stCxn id="3" idx="6"/>
            <a:endCxn id="12" idx="2"/>
          </p:cNvCxnSpPr>
          <p:nvPr/>
        </p:nvCxnSpPr>
        <p:spPr>
          <a:xfrm>
            <a:off x="1911096" y="2455164"/>
            <a:ext cx="52628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546257-542D-4207-9272-AB1E098EA56C}"/>
              </a:ext>
            </a:extLst>
          </p:cNvPr>
          <p:cNvCxnSpPr>
            <a:cxnSpLocks/>
          </p:cNvCxnSpPr>
          <p:nvPr/>
        </p:nvCxnSpPr>
        <p:spPr>
          <a:xfrm>
            <a:off x="2980944" y="2455164"/>
            <a:ext cx="26314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D669A9C-1375-4862-A362-12E2F36579FD}"/>
              </a:ext>
            </a:extLst>
          </p:cNvPr>
          <p:cNvCxnSpPr>
            <a:cxnSpLocks/>
          </p:cNvCxnSpPr>
          <p:nvPr/>
        </p:nvCxnSpPr>
        <p:spPr>
          <a:xfrm>
            <a:off x="3765294" y="2455164"/>
            <a:ext cx="26314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C61D259-C747-4F23-B900-73D38D00C401}"/>
              </a:ext>
            </a:extLst>
          </p:cNvPr>
          <p:cNvCxnSpPr/>
          <p:nvPr/>
        </p:nvCxnSpPr>
        <p:spPr>
          <a:xfrm>
            <a:off x="4572000" y="2455164"/>
            <a:ext cx="52628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D4C016B-8EBB-48C7-8541-E7A75D685525}"/>
              </a:ext>
            </a:extLst>
          </p:cNvPr>
          <p:cNvSpPr/>
          <p:nvPr/>
        </p:nvSpPr>
        <p:spPr>
          <a:xfrm>
            <a:off x="2105658" y="2386584"/>
            <a:ext cx="137160" cy="13716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4C30E75-2B00-491F-BE54-7692ADAA6F22}"/>
              </a:ext>
            </a:extLst>
          </p:cNvPr>
          <p:cNvSpPr/>
          <p:nvPr/>
        </p:nvSpPr>
        <p:spPr>
          <a:xfrm>
            <a:off x="4766562" y="2386584"/>
            <a:ext cx="137160" cy="13716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C2016B5-6A0E-4DF1-BA46-48A3FFBBAC6A}"/>
              </a:ext>
            </a:extLst>
          </p:cNvPr>
          <p:cNvGrpSpPr/>
          <p:nvPr/>
        </p:nvGrpSpPr>
        <p:grpSpPr>
          <a:xfrm>
            <a:off x="3321811" y="2426732"/>
            <a:ext cx="339848" cy="64008"/>
            <a:chOff x="3321811" y="2426732"/>
            <a:chExt cx="339848" cy="64008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16F3506-12A4-424D-AF63-30335043FF37}"/>
                </a:ext>
              </a:extLst>
            </p:cNvPr>
            <p:cNvSpPr/>
            <p:nvPr/>
          </p:nvSpPr>
          <p:spPr>
            <a:xfrm>
              <a:off x="3321811" y="2426732"/>
              <a:ext cx="64008" cy="64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6CF372C-6093-469E-B603-845BAD1F6D7C}"/>
                </a:ext>
              </a:extLst>
            </p:cNvPr>
            <p:cNvSpPr/>
            <p:nvPr/>
          </p:nvSpPr>
          <p:spPr>
            <a:xfrm>
              <a:off x="3459731" y="2426732"/>
              <a:ext cx="64008" cy="64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868BCF5-8A2B-4409-842B-C4B5C85D8A8B}"/>
                </a:ext>
              </a:extLst>
            </p:cNvPr>
            <p:cNvSpPr/>
            <p:nvPr/>
          </p:nvSpPr>
          <p:spPr>
            <a:xfrm>
              <a:off x="3597651" y="2426732"/>
              <a:ext cx="64008" cy="64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DBD2C53-FA87-40E0-B3A1-5A7BBE1DE2FA}"/>
                  </a:ext>
                </a:extLst>
              </p:cNvPr>
              <p:cNvSpPr/>
              <p:nvPr/>
            </p:nvSpPr>
            <p:spPr>
              <a:xfrm>
                <a:off x="1472183" y="3303259"/>
                <a:ext cx="543563" cy="557784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DBD2C53-FA87-40E0-B3A1-5A7BBE1DE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2183" y="3303259"/>
                <a:ext cx="543563" cy="55778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90D8527-B2AE-4369-ABA9-8FF8A992B9C1}"/>
                  </a:ext>
                </a:extLst>
              </p:cNvPr>
              <p:cNvSpPr/>
              <p:nvPr/>
            </p:nvSpPr>
            <p:spPr>
              <a:xfrm>
                <a:off x="2279394" y="3303259"/>
                <a:ext cx="543563" cy="557784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90D8527-B2AE-4369-ABA9-8FF8A992B9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394" y="3303259"/>
                <a:ext cx="543563" cy="557784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A7BD592-0D9B-4D42-8022-E69372EDF617}"/>
                  </a:ext>
                </a:extLst>
              </p:cNvPr>
              <p:cNvSpPr/>
              <p:nvPr/>
            </p:nvSpPr>
            <p:spPr>
              <a:xfrm>
                <a:off x="3086605" y="3307831"/>
                <a:ext cx="543563" cy="557784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A7BD592-0D9B-4D42-8022-E69372EDF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605" y="3307831"/>
                <a:ext cx="543563" cy="557784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F346F1F-8EFD-4729-B847-0229C825A194}"/>
                  </a:ext>
                </a:extLst>
              </p:cNvPr>
              <p:cNvSpPr/>
              <p:nvPr/>
            </p:nvSpPr>
            <p:spPr>
              <a:xfrm>
                <a:off x="3893816" y="3303259"/>
                <a:ext cx="543563" cy="557784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F346F1F-8EFD-4729-B847-0229C825A1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816" y="3303259"/>
                <a:ext cx="543563" cy="557784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1D92B0C5-AB7B-424E-9C65-9E12BF61C2D7}"/>
                  </a:ext>
                </a:extLst>
              </p:cNvPr>
              <p:cNvSpPr/>
              <p:nvPr/>
            </p:nvSpPr>
            <p:spPr>
              <a:xfrm>
                <a:off x="4703565" y="3298687"/>
                <a:ext cx="543563" cy="557784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+4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1D92B0C5-AB7B-424E-9C65-9E12BF61C2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565" y="3298687"/>
                <a:ext cx="543563" cy="557784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FBFAD67A-7728-4185-98E4-953DB1B96B6E}"/>
                  </a:ext>
                </a:extLst>
              </p:cNvPr>
              <p:cNvSpPr/>
              <p:nvPr/>
            </p:nvSpPr>
            <p:spPr>
              <a:xfrm>
                <a:off x="5508238" y="3298687"/>
                <a:ext cx="543563" cy="557784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+5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FBFAD67A-7728-4185-98E4-953DB1B96B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238" y="3298687"/>
                <a:ext cx="543563" cy="557784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3EE60865-FCEA-4BBE-B2BE-DAB96AFDD110}"/>
              </a:ext>
            </a:extLst>
          </p:cNvPr>
          <p:cNvGrpSpPr/>
          <p:nvPr/>
        </p:nvGrpSpPr>
        <p:grpSpPr>
          <a:xfrm>
            <a:off x="863611" y="3545575"/>
            <a:ext cx="339848" cy="64008"/>
            <a:chOff x="3321811" y="2426732"/>
            <a:chExt cx="339848" cy="64008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2BCF9FD-235F-4021-87BD-51B55EA54400}"/>
                </a:ext>
              </a:extLst>
            </p:cNvPr>
            <p:cNvSpPr/>
            <p:nvPr/>
          </p:nvSpPr>
          <p:spPr>
            <a:xfrm>
              <a:off x="3321811" y="2426732"/>
              <a:ext cx="64008" cy="64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55E4B8A-C09F-4DD1-9AA6-9DC3F697D6F3}"/>
                </a:ext>
              </a:extLst>
            </p:cNvPr>
            <p:cNvSpPr/>
            <p:nvPr/>
          </p:nvSpPr>
          <p:spPr>
            <a:xfrm>
              <a:off x="3459731" y="2426732"/>
              <a:ext cx="64008" cy="64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9D49E66-F0B0-4DEB-A47E-03F33C30364E}"/>
                </a:ext>
              </a:extLst>
            </p:cNvPr>
            <p:cNvSpPr/>
            <p:nvPr/>
          </p:nvSpPr>
          <p:spPr>
            <a:xfrm>
              <a:off x="3597651" y="2426732"/>
              <a:ext cx="64008" cy="64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0FD3AC-0D4E-427E-9CFA-428C523D8B08}"/>
              </a:ext>
            </a:extLst>
          </p:cNvPr>
          <p:cNvGrpSpPr/>
          <p:nvPr/>
        </p:nvGrpSpPr>
        <p:grpSpPr>
          <a:xfrm>
            <a:off x="6320525" y="3525675"/>
            <a:ext cx="339848" cy="64008"/>
            <a:chOff x="3321811" y="2426732"/>
            <a:chExt cx="339848" cy="64008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85FD28A-2C3C-4F2E-9101-7B3CFA1F5744}"/>
                </a:ext>
              </a:extLst>
            </p:cNvPr>
            <p:cNvSpPr/>
            <p:nvPr/>
          </p:nvSpPr>
          <p:spPr>
            <a:xfrm>
              <a:off x="3321811" y="2426732"/>
              <a:ext cx="64008" cy="64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BBC44BC-BA14-42D7-ABAD-BE6DDAD6EA56}"/>
                </a:ext>
              </a:extLst>
            </p:cNvPr>
            <p:cNvSpPr/>
            <p:nvPr/>
          </p:nvSpPr>
          <p:spPr>
            <a:xfrm>
              <a:off x="3459731" y="2426732"/>
              <a:ext cx="64008" cy="64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9B35C3D-B02B-49DC-80E6-118B61375512}"/>
                </a:ext>
              </a:extLst>
            </p:cNvPr>
            <p:cNvSpPr/>
            <p:nvPr/>
          </p:nvSpPr>
          <p:spPr>
            <a:xfrm>
              <a:off x="3597651" y="2426732"/>
              <a:ext cx="64008" cy="64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2D28AAB0-A4C1-48B1-9854-5BABF13E4684}"/>
              </a:ext>
            </a:extLst>
          </p:cNvPr>
          <p:cNvSpPr/>
          <p:nvPr/>
        </p:nvSpPr>
        <p:spPr>
          <a:xfrm>
            <a:off x="603504" y="3163824"/>
            <a:ext cx="6355080" cy="8321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BEB157-E6C1-4EEF-9840-59F81A1AA9BB}"/>
              </a:ext>
            </a:extLst>
          </p:cNvPr>
          <p:cNvSpPr txBox="1"/>
          <p:nvPr/>
        </p:nvSpPr>
        <p:spPr>
          <a:xfrm>
            <a:off x="6099866" y="3717971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Cambria" panose="02040503050406030204" pitchFamily="18" charset="0"/>
                <a:ea typeface="Cambria" panose="02040503050406030204" pitchFamily="18" charset="0"/>
              </a:rPr>
              <a:t>Map points</a:t>
            </a:r>
            <a:endParaRPr lang="en-US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78EB8A5-97B1-4AA7-880F-7A256BDC6F12}"/>
              </a:ext>
            </a:extLst>
          </p:cNvPr>
          <p:cNvSpPr/>
          <p:nvPr/>
        </p:nvSpPr>
        <p:spPr>
          <a:xfrm>
            <a:off x="5309620" y="2880360"/>
            <a:ext cx="137160" cy="13716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0A8CB88-4FC6-4F02-8ED6-F97E829DF3E0}"/>
              </a:ext>
            </a:extLst>
          </p:cNvPr>
          <p:cNvSpPr/>
          <p:nvPr/>
        </p:nvSpPr>
        <p:spPr>
          <a:xfrm>
            <a:off x="2640582" y="2873491"/>
            <a:ext cx="137160" cy="13716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A18E712-1202-42E0-9D99-BB36A6FD3476}"/>
              </a:ext>
            </a:extLst>
          </p:cNvPr>
          <p:cNvSpPr/>
          <p:nvPr/>
        </p:nvSpPr>
        <p:spPr>
          <a:xfrm>
            <a:off x="1606804" y="2860775"/>
            <a:ext cx="137160" cy="13716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448A709-20B0-4D2B-A349-98E28605CF04}"/>
              </a:ext>
            </a:extLst>
          </p:cNvPr>
          <p:cNvSpPr/>
          <p:nvPr/>
        </p:nvSpPr>
        <p:spPr>
          <a:xfrm>
            <a:off x="4272688" y="2873491"/>
            <a:ext cx="137160" cy="13716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FECA420F-F5C9-4DB9-A9A6-2BF1969DE559}"/>
                  </a:ext>
                </a:extLst>
              </p:cNvPr>
              <p:cNvSpPr/>
              <p:nvPr/>
            </p:nvSpPr>
            <p:spPr>
              <a:xfrm>
                <a:off x="1403602" y="4495570"/>
                <a:ext cx="543563" cy="557784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FECA420F-F5C9-4DB9-A9A6-2BF1969DE5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02" y="4495570"/>
                <a:ext cx="543563" cy="557784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46C63D9A-0367-48EE-BC7A-1D72E7B3A770}"/>
                  </a:ext>
                </a:extLst>
              </p:cNvPr>
              <p:cNvSpPr/>
              <p:nvPr/>
            </p:nvSpPr>
            <p:spPr>
              <a:xfrm>
                <a:off x="2437381" y="4495569"/>
                <a:ext cx="543563" cy="557784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46C63D9A-0367-48EE-BC7A-1D72E7B3A7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381" y="4495569"/>
                <a:ext cx="543563" cy="557784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06A8008-F06B-4548-B3A4-343AA00D5CFB}"/>
                  </a:ext>
                </a:extLst>
              </p:cNvPr>
              <p:cNvSpPr/>
              <p:nvPr/>
            </p:nvSpPr>
            <p:spPr>
              <a:xfrm>
                <a:off x="4028437" y="4495569"/>
                <a:ext cx="543563" cy="557784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𝑘𝑚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06A8008-F06B-4548-B3A4-343AA00D5C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437" y="4495569"/>
                <a:ext cx="543563" cy="557784"/>
              </a:xfrm>
              <a:prstGeom prst="ellipse">
                <a:avLst/>
              </a:prstGeom>
              <a:blipFill>
                <a:blip r:embed="rId14"/>
                <a:stretch>
                  <a:fillRect l="-219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C0BFA1D6-EB80-4254-9121-A9EFCD4555D7}"/>
                  </a:ext>
                </a:extLst>
              </p:cNvPr>
              <p:cNvSpPr/>
              <p:nvPr/>
            </p:nvSpPr>
            <p:spPr>
              <a:xfrm>
                <a:off x="5106419" y="4495569"/>
                <a:ext cx="543563" cy="557784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C0BFA1D6-EB80-4254-9121-A9EFCD4555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419" y="4495569"/>
                <a:ext cx="543563" cy="557784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78226DA-9B21-4CC2-B214-F57861D4B2AF}"/>
              </a:ext>
            </a:extLst>
          </p:cNvPr>
          <p:cNvCxnSpPr>
            <a:cxnSpLocks/>
          </p:cNvCxnSpPr>
          <p:nvPr/>
        </p:nvCxnSpPr>
        <p:spPr>
          <a:xfrm>
            <a:off x="1924054" y="4774462"/>
            <a:ext cx="52628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3E25706-D937-4A45-B298-EE04C3E16AC1}"/>
              </a:ext>
            </a:extLst>
          </p:cNvPr>
          <p:cNvCxnSpPr>
            <a:cxnSpLocks/>
          </p:cNvCxnSpPr>
          <p:nvPr/>
        </p:nvCxnSpPr>
        <p:spPr>
          <a:xfrm>
            <a:off x="2993902" y="4774462"/>
            <a:ext cx="26314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F8ECF06-9986-4E54-A7E4-3F0CAFBC7391}"/>
              </a:ext>
            </a:extLst>
          </p:cNvPr>
          <p:cNvCxnSpPr>
            <a:cxnSpLocks/>
          </p:cNvCxnSpPr>
          <p:nvPr/>
        </p:nvCxnSpPr>
        <p:spPr>
          <a:xfrm>
            <a:off x="3778252" y="4774462"/>
            <a:ext cx="26314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6B594B1-3011-4C2A-AFCD-F60D9ADBB48D}"/>
              </a:ext>
            </a:extLst>
          </p:cNvPr>
          <p:cNvCxnSpPr/>
          <p:nvPr/>
        </p:nvCxnSpPr>
        <p:spPr>
          <a:xfrm>
            <a:off x="4584958" y="4774462"/>
            <a:ext cx="52628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AD9BEA00-E5F2-4E2A-8934-6B5B48F48FC8}"/>
              </a:ext>
            </a:extLst>
          </p:cNvPr>
          <p:cNvSpPr/>
          <p:nvPr/>
        </p:nvSpPr>
        <p:spPr>
          <a:xfrm>
            <a:off x="2118616" y="4705882"/>
            <a:ext cx="137160" cy="13716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474DC45-C690-41C1-A1A7-1F62C00F8731}"/>
              </a:ext>
            </a:extLst>
          </p:cNvPr>
          <p:cNvSpPr/>
          <p:nvPr/>
        </p:nvSpPr>
        <p:spPr>
          <a:xfrm>
            <a:off x="4779520" y="4705882"/>
            <a:ext cx="137160" cy="13716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D2496D9-7448-49BB-9781-7E1C7F186F32}"/>
              </a:ext>
            </a:extLst>
          </p:cNvPr>
          <p:cNvGrpSpPr/>
          <p:nvPr/>
        </p:nvGrpSpPr>
        <p:grpSpPr>
          <a:xfrm>
            <a:off x="3334769" y="4746030"/>
            <a:ext cx="339848" cy="64008"/>
            <a:chOff x="3321811" y="2426732"/>
            <a:chExt cx="339848" cy="64008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C948C90-124B-4A72-AF91-36F9A720B10B}"/>
                </a:ext>
              </a:extLst>
            </p:cNvPr>
            <p:cNvSpPr/>
            <p:nvPr/>
          </p:nvSpPr>
          <p:spPr>
            <a:xfrm>
              <a:off x="3321811" y="2426732"/>
              <a:ext cx="64008" cy="64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AA9F736-CD25-4380-B344-449204A95A27}"/>
                </a:ext>
              </a:extLst>
            </p:cNvPr>
            <p:cNvSpPr/>
            <p:nvPr/>
          </p:nvSpPr>
          <p:spPr>
            <a:xfrm>
              <a:off x="3459731" y="2426732"/>
              <a:ext cx="64008" cy="64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A17CF6F-B1DD-40B4-8C2F-78BDA9DA708D}"/>
                </a:ext>
              </a:extLst>
            </p:cNvPr>
            <p:cNvSpPr/>
            <p:nvPr/>
          </p:nvSpPr>
          <p:spPr>
            <a:xfrm>
              <a:off x="3597651" y="2426732"/>
              <a:ext cx="64008" cy="64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2E30404-F3CF-44E5-984F-E16CD32F27AC}"/>
              </a:ext>
            </a:extLst>
          </p:cNvPr>
          <p:cNvCxnSpPr>
            <a:stCxn id="48" idx="4"/>
            <a:endCxn id="51" idx="4"/>
          </p:cNvCxnSpPr>
          <p:nvPr/>
        </p:nvCxnSpPr>
        <p:spPr>
          <a:xfrm rot="5400000" flipH="1" flipV="1">
            <a:off x="3526791" y="3201945"/>
            <a:ext cx="1" cy="3702817"/>
          </a:xfrm>
          <a:prstGeom prst="bentConnector3">
            <a:avLst>
              <a:gd name="adj1" fmla="val -2286000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8342F3DE-6B49-4710-AEC0-B75B37ECE8DD}"/>
              </a:ext>
            </a:extLst>
          </p:cNvPr>
          <p:cNvSpPr/>
          <p:nvPr/>
        </p:nvSpPr>
        <p:spPr>
          <a:xfrm>
            <a:off x="3505453" y="5218945"/>
            <a:ext cx="137160" cy="1371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8F36E4D-C249-4E88-8F3A-DF33C03A60EB}"/>
              </a:ext>
            </a:extLst>
          </p:cNvPr>
          <p:cNvSpPr/>
          <p:nvPr/>
        </p:nvSpPr>
        <p:spPr>
          <a:xfrm>
            <a:off x="5309620" y="4188246"/>
            <a:ext cx="137160" cy="13716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F529671-B1C6-4E72-B729-14DD4C5EA7CB}"/>
              </a:ext>
            </a:extLst>
          </p:cNvPr>
          <p:cNvSpPr/>
          <p:nvPr/>
        </p:nvSpPr>
        <p:spPr>
          <a:xfrm>
            <a:off x="2640582" y="4181377"/>
            <a:ext cx="137160" cy="13716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30CB0D2-9032-483A-9EB3-0982AA0D2C02}"/>
              </a:ext>
            </a:extLst>
          </p:cNvPr>
          <p:cNvSpPr/>
          <p:nvPr/>
        </p:nvSpPr>
        <p:spPr>
          <a:xfrm>
            <a:off x="1606804" y="4168661"/>
            <a:ext cx="137160" cy="13716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F3E7BBD-B95C-4B48-A3FD-AC07B1DB9153}"/>
              </a:ext>
            </a:extLst>
          </p:cNvPr>
          <p:cNvSpPr/>
          <p:nvPr/>
        </p:nvSpPr>
        <p:spPr>
          <a:xfrm>
            <a:off x="4272688" y="4181377"/>
            <a:ext cx="137160" cy="13716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F1FF744-D1FE-4A21-86A5-4BBEEFBC5362}"/>
              </a:ext>
            </a:extLst>
          </p:cNvPr>
          <p:cNvSpPr/>
          <p:nvPr/>
        </p:nvSpPr>
        <p:spPr>
          <a:xfrm>
            <a:off x="375919" y="3090672"/>
            <a:ext cx="6920993" cy="2551176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A2C3716F-CC99-452C-89D0-F0A1C9F46522}"/>
              </a:ext>
            </a:extLst>
          </p:cNvPr>
          <p:cNvSpPr/>
          <p:nvPr/>
        </p:nvSpPr>
        <p:spPr>
          <a:xfrm>
            <a:off x="2381748" y="1850660"/>
            <a:ext cx="5555244" cy="2209299"/>
          </a:xfrm>
          <a:prstGeom prst="roundRect">
            <a:avLst/>
          </a:prstGeom>
          <a:noFill/>
          <a:ln w="28575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1014B0-97D1-4DA9-AFC9-C3DC4E91EFEF}"/>
              </a:ext>
            </a:extLst>
          </p:cNvPr>
          <p:cNvSpPr txBox="1"/>
          <p:nvPr/>
        </p:nvSpPr>
        <p:spPr>
          <a:xfrm>
            <a:off x="6660373" y="1480034"/>
            <a:ext cx="1039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Local BA</a:t>
            </a:r>
            <a:endParaRPr lang="en-US" dirty="0">
              <a:solidFill>
                <a:srgbClr val="00B0F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119734C-6519-4739-BA22-E78A50BFA777}"/>
              </a:ext>
            </a:extLst>
          </p:cNvPr>
          <p:cNvSpPr txBox="1"/>
          <p:nvPr/>
        </p:nvSpPr>
        <p:spPr>
          <a:xfrm>
            <a:off x="6140711" y="5651015"/>
            <a:ext cx="1145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Global BA</a:t>
            </a:r>
            <a:endParaRPr lang="en-US" dirty="0">
              <a:solidFill>
                <a:srgbClr val="7030A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AA58CB90-39AD-424C-909E-0B7C183507A6}"/>
              </a:ext>
            </a:extLst>
          </p:cNvPr>
          <p:cNvSpPr/>
          <p:nvPr/>
        </p:nvSpPr>
        <p:spPr>
          <a:xfrm>
            <a:off x="957621" y="1941011"/>
            <a:ext cx="1376125" cy="1105421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3A92300-F1EB-412D-A636-70A3072ADF00}"/>
              </a:ext>
            </a:extLst>
          </p:cNvPr>
          <p:cNvSpPr txBox="1"/>
          <p:nvPr/>
        </p:nvSpPr>
        <p:spPr>
          <a:xfrm>
            <a:off x="375919" y="1716688"/>
            <a:ext cx="1222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Marginalization</a:t>
            </a:r>
            <a:endParaRPr lang="en-US" sz="12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866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5DC0FB-A42C-4476-901F-0DE35A9F5733}"/>
              </a:ext>
            </a:extLst>
          </p:cNvPr>
          <p:cNvSpPr txBox="1">
            <a:spLocks/>
          </p:cNvSpPr>
          <p:nvPr/>
        </p:nvSpPr>
        <p:spPr>
          <a:xfrm>
            <a:off x="375919" y="268819"/>
            <a:ext cx="8139431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BA3E06"/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3.2 Bundle Adjustment</a:t>
            </a:r>
            <a:endParaRPr lang="en-SG" sz="2400" b="1" dirty="0">
              <a:solidFill>
                <a:srgbClr val="BA3E06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BC536-E89A-42EA-850E-CF68AA3D0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  <a:t>22</a:t>
            </a:fld>
            <a:endParaRPr lang="en-SG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3949F66-5F65-4300-98AC-AC120555E6B0}"/>
              </a:ext>
            </a:extLst>
          </p:cNvPr>
          <p:cNvSpPr txBox="1">
            <a:spLocks/>
          </p:cNvSpPr>
          <p:nvPr/>
        </p:nvSpPr>
        <p:spPr>
          <a:xfrm>
            <a:off x="5560928" y="22605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3. Backend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C10B91-C807-4B5C-BB29-C301400544C7}"/>
              </a:ext>
            </a:extLst>
          </p:cNvPr>
          <p:cNvSpPr txBox="1"/>
          <p:nvPr/>
        </p:nvSpPr>
        <p:spPr>
          <a:xfrm>
            <a:off x="146301" y="1124712"/>
            <a:ext cx="4425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A3E0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MAP Inference for Nonlinear Factor Graphs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66E0D08-4CEA-4E16-B93C-B79D68B2F56B}"/>
              </a:ext>
            </a:extLst>
          </p:cNvPr>
          <p:cNvGrpSpPr/>
          <p:nvPr/>
        </p:nvGrpSpPr>
        <p:grpSpPr>
          <a:xfrm>
            <a:off x="660553" y="1681019"/>
            <a:ext cx="2221278" cy="842945"/>
            <a:chOff x="942772" y="1869948"/>
            <a:chExt cx="2221278" cy="9067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ED45E49B-5877-4023-A657-3BE3DB959DBE}"/>
                    </a:ext>
                  </a:extLst>
                </p:cNvPr>
                <p:cNvSpPr txBox="1"/>
                <p:nvPr/>
              </p:nvSpPr>
              <p:spPr>
                <a:xfrm>
                  <a:off x="942772" y="1869948"/>
                  <a:ext cx="1744965" cy="3276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𝑀𝐴𝑃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𝑟𝑔𝑚𝑎𝑥</m:t>
                              </m:r>
                            </m:e>
                          </m:mr>
                          <m:m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mr>
                        </m:m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oMath>
                    </m:oMathPara>
                  </a14:m>
                  <a:endParaRPr lang="en-US" sz="1400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ED45E49B-5877-4023-A657-3BE3DB959D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772" y="1869948"/>
                  <a:ext cx="1744965" cy="327654"/>
                </a:xfrm>
                <a:prstGeom prst="rect">
                  <a:avLst/>
                </a:prstGeom>
                <a:blipFill>
                  <a:blip r:embed="rId7"/>
                  <a:stretch>
                    <a:fillRect l="-1742" t="-4000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A07830A9-94D0-4D9E-9B86-3888AD9F5854}"/>
                    </a:ext>
                  </a:extLst>
                </p:cNvPr>
                <p:cNvSpPr txBox="1"/>
                <p:nvPr/>
              </p:nvSpPr>
              <p:spPr>
                <a:xfrm>
                  <a:off x="1417738" y="2253814"/>
                  <a:ext cx="1746312" cy="5228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𝑟𝑔𝑚𝑎𝑥</m:t>
                              </m:r>
                            </m:e>
                          </m:mr>
                          <m:m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mr>
                        </m:m>
                        <m:nary>
                          <m:naryPr>
                            <m:chr m:val="∏"/>
                            <m:supHide m:val="on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400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A07830A9-94D0-4D9E-9B86-3888AD9F58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7738" y="2253814"/>
                  <a:ext cx="1746312" cy="522835"/>
                </a:xfrm>
                <a:prstGeom prst="rect">
                  <a:avLst/>
                </a:prstGeom>
                <a:blipFill>
                  <a:blip r:embed="rId8"/>
                  <a:stretch>
                    <a:fillRect l="-348" t="-155000" r="-47735" b="-22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9A1677DB-F598-4E87-829D-65AC1E29AD17}"/>
              </a:ext>
            </a:extLst>
          </p:cNvPr>
          <p:cNvSpPr txBox="1"/>
          <p:nvPr/>
        </p:nvSpPr>
        <p:spPr>
          <a:xfrm>
            <a:off x="551804" y="2665228"/>
            <a:ext cx="4645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Assume measurement follow Gaussian distribution</a:t>
            </a:r>
            <a:endParaRPr lang="en-US" sz="16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F768D15-C909-454C-B2B7-A50802B3406B}"/>
                  </a:ext>
                </a:extLst>
              </p:cNvPr>
              <p:cNvSpPr txBox="1"/>
              <p:nvPr/>
            </p:nvSpPr>
            <p:spPr>
              <a:xfrm>
                <a:off x="658914" y="3122774"/>
                <a:ext cx="2699522" cy="4108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𝑿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4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F768D15-C909-454C-B2B7-A50802B34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14" y="3122774"/>
                <a:ext cx="2699522" cy="410882"/>
              </a:xfrm>
              <a:prstGeom prst="rect">
                <a:avLst/>
              </a:prstGeom>
              <a:blipFill>
                <a:blip r:embed="rId9"/>
                <a:stretch>
                  <a:fillRect l="-1806"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2" name="Picture 71">
            <a:extLst>
              <a:ext uri="{FF2B5EF4-FFF2-40B4-BE49-F238E27FC236}">
                <a16:creationId xmlns:a16="http://schemas.microsoft.com/office/drawing/2014/main" id="{4225C0E0-F619-455B-A877-1034ED8540AC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5492" y="4671413"/>
            <a:ext cx="4304341" cy="68351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7F204AA-0410-49E1-AA0F-22C548181AF7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92088" y="4066012"/>
            <a:ext cx="3105792" cy="22771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0D5D26FD-F70F-49B2-9F8A-8F5FEE12B70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7671" t="-1004"/>
          <a:stretch/>
        </p:blipFill>
        <p:spPr>
          <a:xfrm>
            <a:off x="2764656" y="3823231"/>
            <a:ext cx="938664" cy="251025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53BC80AD-8252-450A-B4FC-1915BAB39D1F}"/>
              </a:ext>
            </a:extLst>
          </p:cNvPr>
          <p:cNvSpPr/>
          <p:nvPr/>
        </p:nvSpPr>
        <p:spPr>
          <a:xfrm>
            <a:off x="441043" y="3763854"/>
            <a:ext cx="35661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Measurement equation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：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Helvetica" panose="020B0604020202020204" pitchFamily="34" charset="0"/>
            </a:endParaRP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E</a:t>
            </a:r>
            <a:r>
              <a:rPr lang="en-SG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rror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cs typeface="Helvetica" panose="020B0604020202020204" pitchFamily="34" charset="0"/>
              </a:rPr>
              <a:t> </a:t>
            </a:r>
            <a:r>
              <a:rPr lang="en-SG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function</a:t>
            </a:r>
          </a:p>
          <a:p>
            <a:r>
              <a:rPr lang="en-SG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Minimizing cost function such that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37EF91F-55A9-4847-AE25-3127A80E318E}"/>
              </a:ext>
            </a:extLst>
          </p:cNvPr>
          <p:cNvSpPr txBox="1"/>
          <p:nvPr/>
        </p:nvSpPr>
        <p:spPr>
          <a:xfrm>
            <a:off x="625753" y="5350535"/>
            <a:ext cx="3753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Least Squares Optimization Problem 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250C086-437B-4FE0-8F1C-3019BB84FD5C}"/>
                  </a:ext>
                </a:extLst>
              </p:cNvPr>
              <p:cNvSpPr/>
              <p:nvPr/>
            </p:nvSpPr>
            <p:spPr>
              <a:xfrm>
                <a:off x="2486210" y="3454174"/>
                <a:ext cx="395621" cy="2918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250C086-437B-4FE0-8F1C-3019BB84FD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210" y="3454174"/>
                <a:ext cx="395621" cy="291875"/>
              </a:xfrm>
              <a:prstGeom prst="rect">
                <a:avLst/>
              </a:prstGeom>
              <a:blipFill>
                <a:blip r:embed="rId1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DE6E5B-2D77-41AB-98EF-319E54D15E72}"/>
              </a:ext>
            </a:extLst>
          </p:cNvPr>
          <p:cNvCxnSpPr>
            <a:cxnSpLocks/>
          </p:cNvCxnSpPr>
          <p:nvPr/>
        </p:nvCxnSpPr>
        <p:spPr>
          <a:xfrm>
            <a:off x="2184492" y="3506310"/>
            <a:ext cx="9397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C127BC3-67F3-47C9-AE0E-AEEE531A7C4E}"/>
                  </a:ext>
                </a:extLst>
              </p:cNvPr>
              <p:cNvSpPr/>
              <p:nvPr/>
            </p:nvSpPr>
            <p:spPr>
              <a:xfrm>
                <a:off x="6324957" y="1007137"/>
                <a:ext cx="543563" cy="557784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C127BC3-67F3-47C9-AE0E-AEEE531A7C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957" y="1007137"/>
                <a:ext cx="543563" cy="557784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36C48FAF-DB80-4CC8-8F3D-1A82BDF4C61E}"/>
                  </a:ext>
                </a:extLst>
              </p:cNvPr>
              <p:cNvSpPr/>
              <p:nvPr/>
            </p:nvSpPr>
            <p:spPr>
              <a:xfrm>
                <a:off x="7394805" y="1007137"/>
                <a:ext cx="543563" cy="557784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36C48FAF-DB80-4CC8-8F3D-1A82BDF4C6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805" y="1007137"/>
                <a:ext cx="543563" cy="557784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4A530B7B-821A-4F6C-AAFA-704EC854371C}"/>
                  </a:ext>
                </a:extLst>
              </p:cNvPr>
              <p:cNvSpPr/>
              <p:nvPr/>
            </p:nvSpPr>
            <p:spPr>
              <a:xfrm>
                <a:off x="8480404" y="1007137"/>
                <a:ext cx="543563" cy="557784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4A530B7B-821A-4F6C-AAFA-704EC85437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0404" y="1007137"/>
                <a:ext cx="543563" cy="557784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25D1FA1-AA95-43D8-8EB0-E1D291C99567}"/>
              </a:ext>
            </a:extLst>
          </p:cNvPr>
          <p:cNvCxnSpPr>
            <a:stCxn id="43" idx="6"/>
            <a:endCxn id="44" idx="2"/>
          </p:cNvCxnSpPr>
          <p:nvPr/>
        </p:nvCxnSpPr>
        <p:spPr>
          <a:xfrm>
            <a:off x="6868520" y="1286029"/>
            <a:ext cx="52628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7A12C04-EC3C-4C1D-9684-AD387E2CF674}"/>
              </a:ext>
            </a:extLst>
          </p:cNvPr>
          <p:cNvCxnSpPr/>
          <p:nvPr/>
        </p:nvCxnSpPr>
        <p:spPr>
          <a:xfrm>
            <a:off x="7945985" y="1286029"/>
            <a:ext cx="52628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A1E080D0-17C2-462B-BE68-875C5DE65212}"/>
              </a:ext>
            </a:extLst>
          </p:cNvPr>
          <p:cNvSpPr/>
          <p:nvPr/>
        </p:nvSpPr>
        <p:spPr>
          <a:xfrm>
            <a:off x="7063082" y="1217449"/>
            <a:ext cx="137160" cy="13716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AC09B19-801E-49FB-853A-7CA20C1E9F61}"/>
              </a:ext>
            </a:extLst>
          </p:cNvPr>
          <p:cNvSpPr/>
          <p:nvPr/>
        </p:nvSpPr>
        <p:spPr>
          <a:xfrm>
            <a:off x="8140547" y="1217449"/>
            <a:ext cx="137160" cy="13716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651DFB46-B091-4FDE-9E5F-1E63C73E1DE3}"/>
                  </a:ext>
                </a:extLst>
              </p:cNvPr>
              <p:cNvSpPr/>
              <p:nvPr/>
            </p:nvSpPr>
            <p:spPr>
              <a:xfrm>
                <a:off x="7394804" y="2603743"/>
                <a:ext cx="543563" cy="557784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651DFB46-B091-4FDE-9E5F-1E63C73E1D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804" y="2603743"/>
                <a:ext cx="543563" cy="557784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C4343DD-9C89-4018-BB89-9DF2E443B150}"/>
                  </a:ext>
                </a:extLst>
              </p:cNvPr>
              <p:cNvSpPr/>
              <p:nvPr/>
            </p:nvSpPr>
            <p:spPr>
              <a:xfrm>
                <a:off x="8480404" y="2603743"/>
                <a:ext cx="543563" cy="557784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C4343DD-9C89-4018-BB89-9DF2E443B1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0404" y="2603743"/>
                <a:ext cx="543563" cy="557784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A7C1A2B-131B-459C-B5AB-4D0B0B5622FB}"/>
              </a:ext>
            </a:extLst>
          </p:cNvPr>
          <p:cNvCxnSpPr>
            <a:cxnSpLocks/>
            <a:stCxn id="49" idx="4"/>
            <a:endCxn id="59" idx="0"/>
          </p:cNvCxnSpPr>
          <p:nvPr/>
        </p:nvCxnSpPr>
        <p:spPr>
          <a:xfrm>
            <a:off x="8752186" y="1564921"/>
            <a:ext cx="0" cy="10388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8B167DFE-0AFF-4575-9EE6-C74954745E00}"/>
              </a:ext>
            </a:extLst>
          </p:cNvPr>
          <p:cNvSpPr/>
          <p:nvPr/>
        </p:nvSpPr>
        <p:spPr>
          <a:xfrm>
            <a:off x="8675471" y="2087129"/>
            <a:ext cx="137160" cy="13716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812257B-5A3D-4FA6-BADF-E5E2A41B5B29}"/>
              </a:ext>
            </a:extLst>
          </p:cNvPr>
          <p:cNvCxnSpPr>
            <a:cxnSpLocks/>
          </p:cNvCxnSpPr>
          <p:nvPr/>
        </p:nvCxnSpPr>
        <p:spPr>
          <a:xfrm>
            <a:off x="7666585" y="1564921"/>
            <a:ext cx="0" cy="10388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9317DD07-7CBC-438E-ABF8-12A04F2A07AE}"/>
              </a:ext>
            </a:extLst>
          </p:cNvPr>
          <p:cNvSpPr/>
          <p:nvPr/>
        </p:nvSpPr>
        <p:spPr>
          <a:xfrm>
            <a:off x="7598005" y="2084332"/>
            <a:ext cx="137160" cy="13716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B1D9F-A8B9-4D54-975F-12119D24A42E}"/>
              </a:ext>
            </a:extLst>
          </p:cNvPr>
          <p:cNvCxnSpPr>
            <a:cxnSpLocks/>
            <a:stCxn id="43" idx="5"/>
            <a:endCxn id="57" idx="1"/>
          </p:cNvCxnSpPr>
          <p:nvPr/>
        </p:nvCxnSpPr>
        <p:spPr>
          <a:xfrm>
            <a:off x="6788917" y="1483235"/>
            <a:ext cx="685490" cy="12021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FD2BF87B-95AB-43CC-82EE-2B5B518C4D1E}"/>
              </a:ext>
            </a:extLst>
          </p:cNvPr>
          <p:cNvSpPr/>
          <p:nvPr/>
        </p:nvSpPr>
        <p:spPr>
          <a:xfrm>
            <a:off x="7112716" y="2084332"/>
            <a:ext cx="137160" cy="13716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B4009EC-22D6-440F-BAF4-4430FA12866D}"/>
              </a:ext>
            </a:extLst>
          </p:cNvPr>
          <p:cNvCxnSpPr>
            <a:cxnSpLocks/>
          </p:cNvCxnSpPr>
          <p:nvPr/>
        </p:nvCxnSpPr>
        <p:spPr>
          <a:xfrm>
            <a:off x="7666585" y="3161527"/>
            <a:ext cx="0" cy="4882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5E697E9-A319-42FD-B699-7CA24A65E5F5}"/>
              </a:ext>
            </a:extLst>
          </p:cNvPr>
          <p:cNvCxnSpPr>
            <a:cxnSpLocks/>
          </p:cNvCxnSpPr>
          <p:nvPr/>
        </p:nvCxnSpPr>
        <p:spPr>
          <a:xfrm>
            <a:off x="8752185" y="3161527"/>
            <a:ext cx="0" cy="4882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D41175D-AF4C-4EC3-8D4D-FBA7C2BABC71}"/>
              </a:ext>
            </a:extLst>
          </p:cNvPr>
          <p:cNvSpPr/>
          <p:nvPr/>
        </p:nvSpPr>
        <p:spPr>
          <a:xfrm>
            <a:off x="7598005" y="3642565"/>
            <a:ext cx="137160" cy="1371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4CAD381-8FB3-443D-B087-4C7EB0AE2C1B}"/>
              </a:ext>
            </a:extLst>
          </p:cNvPr>
          <p:cNvSpPr/>
          <p:nvPr/>
        </p:nvSpPr>
        <p:spPr>
          <a:xfrm>
            <a:off x="8675471" y="3642565"/>
            <a:ext cx="137160" cy="1371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EB49D03-63FB-48DC-BED5-AF9383C6E1A8}"/>
              </a:ext>
            </a:extLst>
          </p:cNvPr>
          <p:cNvSpPr/>
          <p:nvPr/>
        </p:nvSpPr>
        <p:spPr>
          <a:xfrm>
            <a:off x="5890112" y="1217449"/>
            <a:ext cx="137160" cy="1371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3220C179-5337-4CC3-BDDF-C3CFA21F6E92}"/>
              </a:ext>
            </a:extLst>
          </p:cNvPr>
          <p:cNvCxnSpPr>
            <a:cxnSpLocks/>
          </p:cNvCxnSpPr>
          <p:nvPr/>
        </p:nvCxnSpPr>
        <p:spPr>
          <a:xfrm>
            <a:off x="6027272" y="1286029"/>
            <a:ext cx="29768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67B17B13-9397-4C45-A9E8-7E7F268473A8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0"/>
          <a:stretch/>
        </p:blipFill>
        <p:spPr>
          <a:xfrm>
            <a:off x="6417743" y="3965708"/>
            <a:ext cx="2606224" cy="20380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45FF5E-28D4-431B-9BCF-D70FCB2F1C58}"/>
              </a:ext>
            </a:extLst>
          </p:cNvPr>
          <p:cNvSpPr/>
          <p:nvPr/>
        </p:nvSpPr>
        <p:spPr>
          <a:xfrm>
            <a:off x="2628242" y="6314613"/>
            <a:ext cx="585216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222222"/>
                </a:solidFill>
                <a:latin typeface="Arial" panose="020B0604020202020204" pitchFamily="34" charset="0"/>
              </a:rPr>
              <a:t>[2] </a:t>
            </a:r>
            <a:r>
              <a:rPr lang="en-US" sz="1050" dirty="0" err="1">
                <a:solidFill>
                  <a:srgbClr val="222222"/>
                </a:solidFill>
                <a:latin typeface="Arial" panose="020B0604020202020204" pitchFamily="34" charset="0"/>
              </a:rPr>
              <a:t>Grisetti</a:t>
            </a:r>
            <a:r>
              <a:rPr lang="en-US" sz="1050" dirty="0">
                <a:solidFill>
                  <a:srgbClr val="222222"/>
                </a:solidFill>
                <a:latin typeface="Arial" panose="020B0604020202020204" pitchFamily="34" charset="0"/>
              </a:rPr>
              <a:t>, G., </a:t>
            </a:r>
            <a:r>
              <a:rPr lang="en-US" sz="1050" dirty="0" err="1">
                <a:solidFill>
                  <a:srgbClr val="222222"/>
                </a:solidFill>
                <a:latin typeface="Arial" panose="020B0604020202020204" pitchFamily="34" charset="0"/>
              </a:rPr>
              <a:t>Kummerle</a:t>
            </a:r>
            <a:r>
              <a:rPr lang="en-US" sz="1050" dirty="0">
                <a:solidFill>
                  <a:srgbClr val="222222"/>
                </a:solidFill>
                <a:latin typeface="Arial" panose="020B0604020202020204" pitchFamily="34" charset="0"/>
              </a:rPr>
              <a:t>, R., </a:t>
            </a:r>
            <a:r>
              <a:rPr lang="en-US" sz="1050" dirty="0" err="1">
                <a:solidFill>
                  <a:srgbClr val="222222"/>
                </a:solidFill>
                <a:latin typeface="Arial" panose="020B0604020202020204" pitchFamily="34" charset="0"/>
              </a:rPr>
              <a:t>Stachniss</a:t>
            </a:r>
            <a:r>
              <a:rPr lang="en-US" sz="1050" dirty="0">
                <a:solidFill>
                  <a:srgbClr val="222222"/>
                </a:solidFill>
                <a:latin typeface="Arial" panose="020B0604020202020204" pitchFamily="34" charset="0"/>
              </a:rPr>
              <a:t>, C., &amp; </a:t>
            </a:r>
            <a:r>
              <a:rPr lang="en-US" sz="1050" dirty="0" err="1">
                <a:solidFill>
                  <a:srgbClr val="222222"/>
                </a:solidFill>
                <a:latin typeface="Arial" panose="020B0604020202020204" pitchFamily="34" charset="0"/>
              </a:rPr>
              <a:t>Burgard</a:t>
            </a:r>
            <a:r>
              <a:rPr lang="en-US" sz="1050" dirty="0">
                <a:solidFill>
                  <a:srgbClr val="222222"/>
                </a:solidFill>
                <a:latin typeface="Arial" panose="020B0604020202020204" pitchFamily="34" charset="0"/>
              </a:rPr>
              <a:t>, W. (2010). A tutorial on graph-based SLAM. </a:t>
            </a:r>
            <a:r>
              <a:rPr lang="en-US" sz="1050" i="1" dirty="0">
                <a:solidFill>
                  <a:srgbClr val="222222"/>
                </a:solidFill>
                <a:latin typeface="Arial" panose="020B0604020202020204" pitchFamily="34" charset="0"/>
              </a:rPr>
              <a:t>IEEE Intelligent Transportation Systems Magazine</a:t>
            </a:r>
            <a:r>
              <a:rPr lang="en-US" sz="1050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US" sz="1050" i="1" dirty="0">
                <a:solidFill>
                  <a:srgbClr val="222222"/>
                </a:solidFill>
                <a:latin typeface="Arial" panose="020B0604020202020204" pitchFamily="34" charset="0"/>
              </a:rPr>
              <a:t>2</a:t>
            </a:r>
            <a:r>
              <a:rPr lang="en-US" sz="1050" dirty="0">
                <a:solidFill>
                  <a:srgbClr val="222222"/>
                </a:solidFill>
                <a:latin typeface="Arial" panose="020B0604020202020204" pitchFamily="34" charset="0"/>
              </a:rPr>
              <a:t>(4), 31-43.</a:t>
            </a:r>
            <a:endParaRPr 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486FAF4-A2BD-4B4E-A31B-56669FED4409}"/>
                  </a:ext>
                </a:extLst>
              </p:cNvPr>
              <p:cNvSpPr/>
              <p:nvPr/>
            </p:nvSpPr>
            <p:spPr>
              <a:xfrm>
                <a:off x="1135519" y="4722947"/>
                <a:ext cx="48923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486FAF4-A2BD-4B4E-A31B-56669FED44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519" y="4722947"/>
                <a:ext cx="489236" cy="338554"/>
              </a:xfrm>
              <a:prstGeom prst="rect">
                <a:avLst/>
              </a:prstGeom>
              <a:blipFill>
                <a:blip r:embed="rId21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2472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5DC0FB-A42C-4476-901F-0DE35A9F5733}"/>
              </a:ext>
            </a:extLst>
          </p:cNvPr>
          <p:cNvSpPr txBox="1">
            <a:spLocks/>
          </p:cNvSpPr>
          <p:nvPr/>
        </p:nvSpPr>
        <p:spPr>
          <a:xfrm>
            <a:off x="375919" y="268819"/>
            <a:ext cx="8139431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BA3E06"/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3.2 Bundle Adjustment</a:t>
            </a:r>
            <a:endParaRPr lang="en-SG" sz="2400" b="1" dirty="0">
              <a:solidFill>
                <a:srgbClr val="BA3E06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BC536-E89A-42EA-850E-CF68AA3D0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  <a:t>23</a:t>
            </a:fld>
            <a:endParaRPr lang="en-SG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3949F66-5F65-4300-98AC-AC120555E6B0}"/>
              </a:ext>
            </a:extLst>
          </p:cNvPr>
          <p:cNvSpPr txBox="1">
            <a:spLocks/>
          </p:cNvSpPr>
          <p:nvPr/>
        </p:nvSpPr>
        <p:spPr>
          <a:xfrm>
            <a:off x="5560928" y="22605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3. Backend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742E2AB3-4429-41B5-B81C-B1DF0EE3FACF}"/>
                  </a:ext>
                </a:extLst>
              </p:cNvPr>
              <p:cNvSpPr/>
              <p:nvPr/>
            </p:nvSpPr>
            <p:spPr>
              <a:xfrm>
                <a:off x="6324957" y="1007137"/>
                <a:ext cx="543563" cy="557784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742E2AB3-4429-41B5-B81C-B1DF0EE3F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957" y="1007137"/>
                <a:ext cx="543563" cy="55778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2284C4B-989A-4078-9CED-6BA678AAE041}"/>
                  </a:ext>
                </a:extLst>
              </p:cNvPr>
              <p:cNvSpPr/>
              <p:nvPr/>
            </p:nvSpPr>
            <p:spPr>
              <a:xfrm>
                <a:off x="7394805" y="1007137"/>
                <a:ext cx="543563" cy="557784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2284C4B-989A-4078-9CED-6BA678AAE0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805" y="1007137"/>
                <a:ext cx="543563" cy="55778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1A2D933-32E0-4ADC-B627-93EADC3EC3C8}"/>
                  </a:ext>
                </a:extLst>
              </p:cNvPr>
              <p:cNvSpPr/>
              <p:nvPr/>
            </p:nvSpPr>
            <p:spPr>
              <a:xfrm>
                <a:off x="8480404" y="1007137"/>
                <a:ext cx="543563" cy="557784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1A2D933-32E0-4ADC-B627-93EADC3EC3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0404" y="1007137"/>
                <a:ext cx="543563" cy="55778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E749ABA-2C1D-4F9B-91EB-77B972A3643D}"/>
              </a:ext>
            </a:extLst>
          </p:cNvPr>
          <p:cNvCxnSpPr>
            <a:stCxn id="3" idx="6"/>
            <a:endCxn id="12" idx="2"/>
          </p:cNvCxnSpPr>
          <p:nvPr/>
        </p:nvCxnSpPr>
        <p:spPr>
          <a:xfrm>
            <a:off x="6868520" y="1286029"/>
            <a:ext cx="52628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C61D259-C747-4F23-B900-73D38D00C401}"/>
              </a:ext>
            </a:extLst>
          </p:cNvPr>
          <p:cNvCxnSpPr/>
          <p:nvPr/>
        </p:nvCxnSpPr>
        <p:spPr>
          <a:xfrm>
            <a:off x="7945985" y="1286029"/>
            <a:ext cx="52628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D4C016B-8EBB-48C7-8541-E7A75D685525}"/>
              </a:ext>
            </a:extLst>
          </p:cNvPr>
          <p:cNvSpPr/>
          <p:nvPr/>
        </p:nvSpPr>
        <p:spPr>
          <a:xfrm>
            <a:off x="7063082" y="1217449"/>
            <a:ext cx="137160" cy="13716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4C30E75-2B00-491F-BE54-7692ADAA6F22}"/>
              </a:ext>
            </a:extLst>
          </p:cNvPr>
          <p:cNvSpPr/>
          <p:nvPr/>
        </p:nvSpPr>
        <p:spPr>
          <a:xfrm>
            <a:off x="8140547" y="1217449"/>
            <a:ext cx="137160" cy="13716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DBD2C53-FA87-40E0-B3A1-5A7BBE1DE2FA}"/>
                  </a:ext>
                </a:extLst>
              </p:cNvPr>
              <p:cNvSpPr/>
              <p:nvPr/>
            </p:nvSpPr>
            <p:spPr>
              <a:xfrm>
                <a:off x="7394804" y="2603743"/>
                <a:ext cx="543563" cy="557784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DBD2C53-FA87-40E0-B3A1-5A7BBE1DE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804" y="2603743"/>
                <a:ext cx="543563" cy="55778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90D8527-B2AE-4369-ABA9-8FF8A992B9C1}"/>
                  </a:ext>
                </a:extLst>
              </p:cNvPr>
              <p:cNvSpPr/>
              <p:nvPr/>
            </p:nvSpPr>
            <p:spPr>
              <a:xfrm>
                <a:off x="8480404" y="2603743"/>
                <a:ext cx="543563" cy="557784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90D8527-B2AE-4369-ABA9-8FF8A992B9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0404" y="2603743"/>
                <a:ext cx="543563" cy="55778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CBA1227-52E3-4C65-BA5C-1909CC69C1B5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>
          <a:xfrm>
            <a:off x="8752186" y="1564921"/>
            <a:ext cx="0" cy="10388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8A18E712-1202-42E0-9D99-BB36A6FD3476}"/>
              </a:ext>
            </a:extLst>
          </p:cNvPr>
          <p:cNvSpPr/>
          <p:nvPr/>
        </p:nvSpPr>
        <p:spPr>
          <a:xfrm>
            <a:off x="8675471" y="2087129"/>
            <a:ext cx="137160" cy="13716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8ED4B26-C835-4188-AE23-F37F07DBCA2B}"/>
              </a:ext>
            </a:extLst>
          </p:cNvPr>
          <p:cNvCxnSpPr>
            <a:cxnSpLocks/>
          </p:cNvCxnSpPr>
          <p:nvPr/>
        </p:nvCxnSpPr>
        <p:spPr>
          <a:xfrm>
            <a:off x="7666585" y="1564921"/>
            <a:ext cx="0" cy="10388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0A8CB88-4FC6-4F02-8ED6-F97E829DF3E0}"/>
              </a:ext>
            </a:extLst>
          </p:cNvPr>
          <p:cNvSpPr/>
          <p:nvPr/>
        </p:nvSpPr>
        <p:spPr>
          <a:xfrm>
            <a:off x="7598005" y="2084332"/>
            <a:ext cx="137160" cy="13716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1940D18-DAE2-462F-9A77-30EEE42CC67B}"/>
              </a:ext>
            </a:extLst>
          </p:cNvPr>
          <p:cNvCxnSpPr>
            <a:cxnSpLocks/>
            <a:stCxn id="3" idx="5"/>
            <a:endCxn id="27" idx="1"/>
          </p:cNvCxnSpPr>
          <p:nvPr/>
        </p:nvCxnSpPr>
        <p:spPr>
          <a:xfrm>
            <a:off x="6788917" y="1483235"/>
            <a:ext cx="685490" cy="12021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587B0EB6-C687-471B-8FD9-4719583CF03C}"/>
              </a:ext>
            </a:extLst>
          </p:cNvPr>
          <p:cNvSpPr/>
          <p:nvPr/>
        </p:nvSpPr>
        <p:spPr>
          <a:xfrm>
            <a:off x="7110716" y="2084332"/>
            <a:ext cx="137160" cy="13716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8DBC2D4-9507-4B5A-9BFE-5121FDC542AF}"/>
              </a:ext>
            </a:extLst>
          </p:cNvPr>
          <p:cNvCxnSpPr>
            <a:cxnSpLocks/>
          </p:cNvCxnSpPr>
          <p:nvPr/>
        </p:nvCxnSpPr>
        <p:spPr>
          <a:xfrm>
            <a:off x="7666585" y="3161527"/>
            <a:ext cx="0" cy="4882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30F7D67-2938-4DE3-9DC3-441BA2024CA3}"/>
              </a:ext>
            </a:extLst>
          </p:cNvPr>
          <p:cNvCxnSpPr>
            <a:cxnSpLocks/>
          </p:cNvCxnSpPr>
          <p:nvPr/>
        </p:nvCxnSpPr>
        <p:spPr>
          <a:xfrm>
            <a:off x="8752185" y="3161527"/>
            <a:ext cx="0" cy="4882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5448A709-20B0-4D2B-A349-98E28605CF04}"/>
              </a:ext>
            </a:extLst>
          </p:cNvPr>
          <p:cNvSpPr/>
          <p:nvPr/>
        </p:nvSpPr>
        <p:spPr>
          <a:xfrm>
            <a:off x="7598005" y="3642565"/>
            <a:ext cx="137160" cy="1371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5985CD4-D25C-4806-84BA-D4921E4C6D2E}"/>
              </a:ext>
            </a:extLst>
          </p:cNvPr>
          <p:cNvSpPr/>
          <p:nvPr/>
        </p:nvSpPr>
        <p:spPr>
          <a:xfrm>
            <a:off x="8675471" y="3642565"/>
            <a:ext cx="137160" cy="1371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291DBF5-8DA0-4482-B953-86F609A3D241}"/>
              </a:ext>
            </a:extLst>
          </p:cNvPr>
          <p:cNvSpPr/>
          <p:nvPr/>
        </p:nvSpPr>
        <p:spPr>
          <a:xfrm>
            <a:off x="5890112" y="1217449"/>
            <a:ext cx="137160" cy="1371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74F8471-775E-42DA-8E40-88A22E368217}"/>
              </a:ext>
            </a:extLst>
          </p:cNvPr>
          <p:cNvCxnSpPr>
            <a:cxnSpLocks/>
          </p:cNvCxnSpPr>
          <p:nvPr/>
        </p:nvCxnSpPr>
        <p:spPr>
          <a:xfrm>
            <a:off x="6027272" y="1286029"/>
            <a:ext cx="29768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1968F9F-D9A8-4D7A-B224-EBFE9B666515}"/>
              </a:ext>
            </a:extLst>
          </p:cNvPr>
          <p:cNvSpPr txBox="1"/>
          <p:nvPr/>
        </p:nvSpPr>
        <p:spPr>
          <a:xfrm>
            <a:off x="146301" y="1124712"/>
            <a:ext cx="14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BA3E0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Linearization</a:t>
            </a:r>
            <a:endParaRPr lang="en-US" dirty="0">
              <a:solidFill>
                <a:srgbClr val="BA3E0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9A29E84-AB20-4AAB-A445-9E9D89FF21A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301" y="1649986"/>
            <a:ext cx="3442042" cy="28790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A5680BD-EB5E-43BF-B99C-B6F80463B1B6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589" y="3246181"/>
            <a:ext cx="6729178" cy="91761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DC68F62-2B26-46D2-938C-759654D24F7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301" y="4561453"/>
            <a:ext cx="2768446" cy="20099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799676-A0EC-4DDE-B8F8-C6AE06A725A0}"/>
              </a:ext>
            </a:extLst>
          </p:cNvPr>
          <p:cNvCxnSpPr/>
          <p:nvPr/>
        </p:nvCxnSpPr>
        <p:spPr>
          <a:xfrm>
            <a:off x="484632" y="1999574"/>
            <a:ext cx="28346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DAEC1CA-3F7C-4267-AC45-ABAD2FAA8A73}"/>
              </a:ext>
            </a:extLst>
          </p:cNvPr>
          <p:cNvSpPr txBox="1"/>
          <p:nvPr/>
        </p:nvSpPr>
        <p:spPr>
          <a:xfrm>
            <a:off x="146301" y="2039010"/>
            <a:ext cx="976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Initial guess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B01E1C4-A673-4C49-9C53-A88D91585D4B}"/>
              </a:ext>
            </a:extLst>
          </p:cNvPr>
          <p:cNvCxnSpPr/>
          <p:nvPr/>
        </p:nvCxnSpPr>
        <p:spPr>
          <a:xfrm>
            <a:off x="2843226" y="1955331"/>
            <a:ext cx="28346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B1FEB94-33A8-4A5A-8F43-FC35E26B231B}"/>
                  </a:ext>
                </a:extLst>
              </p:cNvPr>
              <p:cNvSpPr txBox="1"/>
              <p:nvPr/>
            </p:nvSpPr>
            <p:spPr>
              <a:xfrm>
                <a:off x="2386737" y="2031571"/>
                <a:ext cx="2127505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measurement Jacobian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1200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B1FEB94-33A8-4A5A-8F43-FC35E26B2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737" y="2031571"/>
                <a:ext cx="2127505" cy="291875"/>
              </a:xfrm>
              <a:prstGeom prst="rect">
                <a:avLst/>
              </a:prstGeom>
              <a:blipFill>
                <a:blip r:embed="rId11"/>
                <a:stretch>
                  <a:fillRect l="-287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3BA02927-CF96-4BEF-AE8A-FDABB9C39478}"/>
              </a:ext>
            </a:extLst>
          </p:cNvPr>
          <p:cNvSpPr txBox="1"/>
          <p:nvPr/>
        </p:nvSpPr>
        <p:spPr>
          <a:xfrm>
            <a:off x="2726221" y="1364266"/>
            <a:ext cx="1448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state update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BF381F2-41B2-4490-83EF-A08493E142FB}"/>
                  </a:ext>
                </a:extLst>
              </p:cNvPr>
              <p:cNvSpPr txBox="1"/>
              <p:nvPr/>
            </p:nvSpPr>
            <p:spPr>
              <a:xfrm>
                <a:off x="4740507" y="3701554"/>
                <a:ext cx="2449132" cy="428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whitened Jacobian matrices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SupPr>
                      <m:e>
                        <m:r>
                          <a:rPr lang="el-GR" sz="12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𝛀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  <m:sSub>
                      <m:sSubPr>
                        <m:ctrlPr>
                          <a:rPr lang="en-US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𝐉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1200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BF381F2-41B2-4490-83EF-A08493E14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507" y="3701554"/>
                <a:ext cx="2449132" cy="428579"/>
              </a:xfrm>
              <a:prstGeom prst="rect">
                <a:avLst/>
              </a:prstGeom>
              <a:blipFill>
                <a:blip r:embed="rId12"/>
                <a:stretch>
                  <a:fillRect l="-249"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E3CA4CC-3BBD-4E9E-A5CF-5D3BF169BD0F}"/>
                  </a:ext>
                </a:extLst>
              </p:cNvPr>
              <p:cNvSpPr txBox="1"/>
              <p:nvPr/>
            </p:nvSpPr>
            <p:spPr>
              <a:xfrm>
                <a:off x="5245203" y="4272610"/>
                <a:ext cx="1706301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Information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1200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E3CA4CC-3BBD-4E9E-A5CF-5D3BF169B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203" y="4272610"/>
                <a:ext cx="1706301" cy="291875"/>
              </a:xfrm>
              <a:prstGeom prst="rect">
                <a:avLst/>
              </a:prstGeom>
              <a:blipFill>
                <a:blip r:embed="rId13"/>
                <a:stretch>
                  <a:fillRect t="-2083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1EE56B-5E9D-4217-89C8-65A13532373B}"/>
              </a:ext>
            </a:extLst>
          </p:cNvPr>
          <p:cNvCxnSpPr>
            <a:cxnSpLocks/>
          </p:cNvCxnSpPr>
          <p:nvPr/>
        </p:nvCxnSpPr>
        <p:spPr>
          <a:xfrm>
            <a:off x="6027272" y="4108506"/>
            <a:ext cx="0" cy="2285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886241-7987-4464-9EA1-22E76EA2B645}"/>
                  </a:ext>
                </a:extLst>
              </p:cNvPr>
              <p:cNvSpPr txBox="1"/>
              <p:nvPr/>
            </p:nvSpPr>
            <p:spPr>
              <a:xfrm>
                <a:off x="4732952" y="2096061"/>
                <a:ext cx="1437458" cy="477247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886241-7987-4464-9EA1-22E76EA2B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952" y="2096061"/>
                <a:ext cx="1437458" cy="477247"/>
              </a:xfrm>
              <a:prstGeom prst="rect">
                <a:avLst/>
              </a:prstGeom>
              <a:blipFill>
                <a:blip r:embed="rId14"/>
                <a:stretch>
                  <a:fillRect l="-3361" t="-1250" r="-6723" b="-8750"/>
                </a:stretch>
              </a:blip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39">
            <a:extLst>
              <a:ext uri="{FF2B5EF4-FFF2-40B4-BE49-F238E27FC236}">
                <a16:creationId xmlns:a16="http://schemas.microsoft.com/office/drawing/2014/main" id="{1F02C76B-5CE5-4905-9BB8-30FF08275D2E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r="51408" b="23957"/>
          <a:stretch/>
        </p:blipFill>
        <p:spPr>
          <a:xfrm>
            <a:off x="6581309" y="4595187"/>
            <a:ext cx="2336546" cy="1494971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A05B8F31-5AD3-4349-B081-8348DA17A5EA}"/>
              </a:ext>
            </a:extLst>
          </p:cNvPr>
          <p:cNvSpPr/>
          <p:nvPr/>
        </p:nvSpPr>
        <p:spPr>
          <a:xfrm>
            <a:off x="2467956" y="6282708"/>
            <a:ext cx="642001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[3] </a:t>
            </a:r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Kümmerle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, R., </a:t>
            </a:r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Grisetti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, G., </a:t>
            </a:r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Strasdat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, H., </a:t>
            </a:r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Konolige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, K., &amp; </a:t>
            </a:r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Burgard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, W. (2011, May). g 2 o: A general framework for graph optimization. In </a:t>
            </a:r>
            <a:r>
              <a:rPr lang="en-US" sz="1000" i="1" dirty="0">
                <a:solidFill>
                  <a:srgbClr val="222222"/>
                </a:solidFill>
                <a:latin typeface="Arial" panose="020B0604020202020204" pitchFamily="34" charset="0"/>
              </a:rPr>
              <a:t>Robotics and Automation (ICRA), 2011 IEEE International Conference on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 (pp. 3607-3613). IEEE.</a:t>
            </a:r>
            <a:endParaRPr 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780E137-BC64-4437-BED6-5D20A3B75DFE}"/>
                  </a:ext>
                </a:extLst>
              </p:cNvPr>
              <p:cNvSpPr txBox="1"/>
              <p:nvPr/>
            </p:nvSpPr>
            <p:spPr>
              <a:xfrm>
                <a:off x="1122850" y="5318199"/>
                <a:ext cx="132972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780E137-BC64-4437-BED6-5D20A3B75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850" y="5318199"/>
                <a:ext cx="1329723" cy="307777"/>
              </a:xfrm>
              <a:prstGeom prst="rect">
                <a:avLst/>
              </a:prstGeom>
              <a:blipFill>
                <a:blip r:embed="rId16"/>
                <a:stretch>
                  <a:fillRect l="-3670" r="-4587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3FDEA1F-9C55-4426-8F3F-4C091F0FCDC3}"/>
                  </a:ext>
                </a:extLst>
              </p:cNvPr>
              <p:cNvSpPr/>
              <p:nvPr/>
            </p:nvSpPr>
            <p:spPr>
              <a:xfrm>
                <a:off x="3791040" y="1581918"/>
                <a:ext cx="48923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3FDEA1F-9C55-4426-8F3F-4C091F0FCD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040" y="1581918"/>
                <a:ext cx="489236" cy="338554"/>
              </a:xfrm>
              <a:prstGeom prst="rect">
                <a:avLst/>
              </a:prstGeom>
              <a:blipFill>
                <a:blip r:embed="rId17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64FF184-C1C5-41DA-8F5E-A5E911731C3A}"/>
                  </a:ext>
                </a:extLst>
              </p:cNvPr>
              <p:cNvSpPr/>
              <p:nvPr/>
            </p:nvSpPr>
            <p:spPr>
              <a:xfrm>
                <a:off x="3205871" y="5287422"/>
                <a:ext cx="48923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64FF184-C1C5-41DA-8F5E-A5E911731C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871" y="5287422"/>
                <a:ext cx="489236" cy="338554"/>
              </a:xfrm>
              <a:prstGeom prst="rect">
                <a:avLst/>
              </a:prstGeom>
              <a:blipFill>
                <a:blip r:embed="rId18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5915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BC536-E89A-42EA-850E-CF68AA3D0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  <a:t>24</a:t>
            </a:fld>
            <a:endParaRPr lang="en-S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85EDA4-6156-44D1-86B8-DD6ABB979894}"/>
              </a:ext>
            </a:extLst>
          </p:cNvPr>
          <p:cNvSpPr txBox="1"/>
          <p:nvPr/>
        </p:nvSpPr>
        <p:spPr>
          <a:xfrm>
            <a:off x="456017" y="252888"/>
            <a:ext cx="2494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BA3E0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Parametrization</a:t>
            </a:r>
            <a:endParaRPr lang="en-US" sz="2400" b="1" dirty="0">
              <a:solidFill>
                <a:srgbClr val="BA3E06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F3BD87-3DC8-44EB-A7F9-027339A97A30}"/>
              </a:ext>
            </a:extLst>
          </p:cNvPr>
          <p:cNvSpPr txBox="1"/>
          <p:nvPr/>
        </p:nvSpPr>
        <p:spPr>
          <a:xfrm>
            <a:off x="234377" y="1148467"/>
            <a:ext cx="1644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BA3E0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Camera Poses</a:t>
            </a:r>
            <a:endParaRPr lang="en-US" b="1" dirty="0">
              <a:solidFill>
                <a:srgbClr val="BA3E0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B9BD43-9696-4368-983C-6F3810CF9654}"/>
              </a:ext>
            </a:extLst>
          </p:cNvPr>
          <p:cNvSpPr txBox="1"/>
          <p:nvPr/>
        </p:nvSpPr>
        <p:spPr>
          <a:xfrm>
            <a:off x="234377" y="4092771"/>
            <a:ext cx="1736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BA3E0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3D Landmarks</a:t>
            </a:r>
            <a:endParaRPr lang="en-US" b="1" dirty="0">
              <a:solidFill>
                <a:srgbClr val="BA3E0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6772227-FF47-458B-9E08-1FEFB51FC852}"/>
                  </a:ext>
                </a:extLst>
              </p:cNvPr>
              <p:cNvSpPr/>
              <p:nvPr/>
            </p:nvSpPr>
            <p:spPr>
              <a:xfrm>
                <a:off x="2174031" y="4928722"/>
                <a:ext cx="6105906" cy="3633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1600" dirty="0"/>
                  <a:t>:  </a:t>
                </a:r>
                <a:r>
                  <a:rPr lang="en-US" altLang="zh-CN" sz="1600" dirty="0">
                    <a:latin typeface="Cambria" panose="02040503050406030204" pitchFamily="18" charset="0"/>
                  </a:rPr>
                  <a:t>3D position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6772227-FF47-458B-9E08-1FEFB51FC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031" y="4928722"/>
                <a:ext cx="6105906" cy="363305"/>
              </a:xfrm>
              <a:prstGeom prst="rect">
                <a:avLst/>
              </a:prstGeom>
              <a:blipFill>
                <a:blip r:embed="rId3"/>
                <a:stretch>
                  <a:fillRect t="-6780" b="-16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894C616-D146-434D-B92A-C08A1DCD1388}"/>
              </a:ext>
            </a:extLst>
          </p:cNvPr>
          <p:cNvSpPr txBox="1"/>
          <p:nvPr/>
        </p:nvSpPr>
        <p:spPr>
          <a:xfrm>
            <a:off x="481814" y="4615455"/>
            <a:ext cx="21041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Euclidean XYZ Param: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F01A8CB-5C5B-4CED-8941-A0A54A5568A2}"/>
                  </a:ext>
                </a:extLst>
              </p:cNvPr>
              <p:cNvSpPr/>
              <p:nvPr/>
            </p:nvSpPr>
            <p:spPr>
              <a:xfrm>
                <a:off x="2174031" y="5770926"/>
                <a:ext cx="6105906" cy="4297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zh-CN" sz="16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altLang="zh-CN" sz="1600" dirty="0">
                                <a:latin typeface="Cambria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en-US" altLang="zh-CN" sz="1600" dirty="0"/>
                              <m:t> 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altLang="zh-CN" sz="1600" dirty="0"/>
                              <m:t> , 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altLang="zh-CN" sz="1600" dirty="0"/>
                              <m:t> , 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altLang="zh-CN" sz="1600" dirty="0"/>
                              <m:t> , 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l-GR" altLang="zh-CN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Τ</m:t>
                        </m:r>
                      </m:sup>
                    </m:sSup>
                  </m:oMath>
                </a14:m>
                <a:r>
                  <a:rPr lang="en-US" altLang="zh-CN" sz="1600" dirty="0">
                    <a:latin typeface="Cambria" panose="02040503050406030204" pitchFamily="18" charset="0"/>
                  </a:rPr>
                  <a:t>6D state vector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F01A8CB-5C5B-4CED-8941-A0A54A5568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031" y="5770926"/>
                <a:ext cx="6105906" cy="429733"/>
              </a:xfrm>
              <a:prstGeom prst="rect">
                <a:avLst/>
              </a:prstGeom>
              <a:blipFill>
                <a:blip r:embed="rId4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B9790B46-655B-4E50-B430-D63201D58D46}"/>
              </a:ext>
            </a:extLst>
          </p:cNvPr>
          <p:cNvSpPr txBox="1"/>
          <p:nvPr/>
        </p:nvSpPr>
        <p:spPr>
          <a:xfrm>
            <a:off x="465452" y="5364129"/>
            <a:ext cx="2381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Inverse Depth Param [4]: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7D2952-8E05-466D-BF1A-1403F8AFAE91}"/>
              </a:ext>
            </a:extLst>
          </p:cNvPr>
          <p:cNvSpPr/>
          <p:nvPr/>
        </p:nvSpPr>
        <p:spPr>
          <a:xfrm>
            <a:off x="2686051" y="6389126"/>
            <a:ext cx="55709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[4] </a:t>
            </a:r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Civera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, J., Davison, A. J., &amp; Montiel, J. M. (2008). Inverse depth parametrization for monocular SLAM. </a:t>
            </a:r>
            <a:r>
              <a:rPr lang="en-US" sz="1000" i="1" dirty="0">
                <a:solidFill>
                  <a:srgbClr val="222222"/>
                </a:solidFill>
                <a:latin typeface="Arial" panose="020B0604020202020204" pitchFamily="34" charset="0"/>
              </a:rPr>
              <a:t>IEEE transactions on robotics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US" sz="1000" i="1" dirty="0">
                <a:solidFill>
                  <a:srgbClr val="222222"/>
                </a:solidFill>
                <a:latin typeface="Arial" panose="020B0604020202020204" pitchFamily="34" charset="0"/>
              </a:rPr>
              <a:t>24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(5), 932-945.</a:t>
            </a:r>
            <a:endParaRPr 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603CB3-E61F-4FB1-8F99-76A21F408283}"/>
                  </a:ext>
                </a:extLst>
              </p:cNvPr>
              <p:cNvSpPr txBox="1"/>
              <p:nvPr/>
            </p:nvSpPr>
            <p:spPr>
              <a:xfrm>
                <a:off x="597995" y="1867845"/>
                <a:ext cx="441024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Euclidean </a:t>
                </a:r>
                <a:r>
                  <a:rPr lang="en-US" altLang="zh-CN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Space: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4×4</m:t>
                        </m:r>
                      </m:sup>
                    </m:sSup>
                  </m:oMath>
                </a14:m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CN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16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603CB3-E61F-4FB1-8F99-76A21F408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95" y="1867845"/>
                <a:ext cx="4410246" cy="338554"/>
              </a:xfrm>
              <a:prstGeom prst="rect">
                <a:avLst/>
              </a:prstGeom>
              <a:blipFill>
                <a:blip r:embed="rId5"/>
                <a:stretch>
                  <a:fillRect l="-691" t="-8929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1D5532-5042-4AE4-AE58-DB575B558EC0}"/>
                  </a:ext>
                </a:extLst>
              </p:cNvPr>
              <p:cNvSpPr txBox="1"/>
              <p:nvPr/>
            </p:nvSpPr>
            <p:spPr>
              <a:xfrm>
                <a:off x="2872641" y="1148467"/>
                <a:ext cx="1302216" cy="415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1D5532-5042-4AE4-AE58-DB575B558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641" y="1148467"/>
                <a:ext cx="1302216" cy="415498"/>
              </a:xfrm>
              <a:prstGeom prst="rect">
                <a:avLst/>
              </a:prstGeom>
              <a:blipFill>
                <a:blip r:embed="rId6"/>
                <a:stretch>
                  <a:fillRect l="-2804" t="-1449" b="-15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91AB408-F8B1-47E2-8C65-F7E1AD849C35}"/>
                  </a:ext>
                </a:extLst>
              </p:cNvPr>
              <p:cNvSpPr txBox="1"/>
              <p:nvPr/>
            </p:nvSpPr>
            <p:spPr>
              <a:xfrm>
                <a:off x="597995" y="2528396"/>
                <a:ext cx="51854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Special Euclidean Space: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𝑆𝐸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SO(3),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16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91AB408-F8B1-47E2-8C65-F7E1AD849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95" y="2528396"/>
                <a:ext cx="5185459" cy="338554"/>
              </a:xfrm>
              <a:prstGeom prst="rect">
                <a:avLst/>
              </a:prstGeom>
              <a:blipFill>
                <a:blip r:embed="rId7"/>
                <a:stretch>
                  <a:fillRect l="-588" t="-9091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E7F0994A-2E38-4950-A180-D1E7622433EF}"/>
              </a:ext>
            </a:extLst>
          </p:cNvPr>
          <p:cNvSpPr txBox="1"/>
          <p:nvPr/>
        </p:nvSpPr>
        <p:spPr>
          <a:xfrm>
            <a:off x="5718429" y="2405285"/>
            <a:ext cx="3330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BA3E0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Rigid body rotation constraints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BA3E0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 cope with easier optimization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4C6843F-95E8-413A-B97E-BA82044ADA2F}"/>
              </a:ext>
            </a:extLst>
          </p:cNvPr>
          <p:cNvSpPr txBox="1">
            <a:spLocks/>
          </p:cNvSpPr>
          <p:nvPr/>
        </p:nvSpPr>
        <p:spPr>
          <a:xfrm>
            <a:off x="5560928" y="22605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3. Backend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8174A4A-0412-4CA7-8FA0-3A8CB0D3899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89178" y="3256369"/>
            <a:ext cx="4337809" cy="17773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79D57D-4815-4EFD-8F5E-66B00F6E8795}"/>
              </a:ext>
            </a:extLst>
          </p:cNvPr>
          <p:cNvSpPr txBox="1"/>
          <p:nvPr/>
        </p:nvSpPr>
        <p:spPr>
          <a:xfrm>
            <a:off x="234377" y="3177142"/>
            <a:ext cx="1040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Lie Group</a:t>
            </a:r>
          </a:p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SO(3)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B75AFDB-1531-4339-8833-D97982439B84}"/>
                  </a:ext>
                </a:extLst>
              </p:cNvPr>
              <p:cNvSpPr txBox="1"/>
              <p:nvPr/>
            </p:nvSpPr>
            <p:spPr>
              <a:xfrm>
                <a:off x="1997614" y="3206007"/>
                <a:ext cx="117660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Lie Algebra</a:t>
                </a:r>
              </a:p>
              <a:p>
                <a:r>
                  <a:rPr lang="en-US" altLang="zh-CN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𝔰𝔬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(3)</m:t>
                    </m:r>
                  </m:oMath>
                </a14:m>
                <a:endParaRPr lang="en-US" sz="16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B75AFDB-1531-4339-8833-D97982439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614" y="3206007"/>
                <a:ext cx="1176604" cy="584775"/>
              </a:xfrm>
              <a:prstGeom prst="rect">
                <a:avLst/>
              </a:prstGeom>
              <a:blipFill>
                <a:blip r:embed="rId9"/>
                <a:stretch>
                  <a:fillRect l="-3109" t="-4167" r="-1036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5E0184-700C-4DAE-A216-554381D4E21E}"/>
              </a:ext>
            </a:extLst>
          </p:cNvPr>
          <p:cNvCxnSpPr>
            <a:cxnSpLocks/>
          </p:cNvCxnSpPr>
          <p:nvPr/>
        </p:nvCxnSpPr>
        <p:spPr>
          <a:xfrm>
            <a:off x="1354282" y="3431062"/>
            <a:ext cx="51679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504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BC536-E89A-42EA-850E-CF68AA3D0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  <a:t>25</a:t>
            </a:fld>
            <a:endParaRPr lang="en-S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85EDA4-6156-44D1-86B8-DD6ABB979894}"/>
              </a:ext>
            </a:extLst>
          </p:cNvPr>
          <p:cNvSpPr txBox="1"/>
          <p:nvPr/>
        </p:nvSpPr>
        <p:spPr>
          <a:xfrm>
            <a:off x="456017" y="252888"/>
            <a:ext cx="2494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BA3E0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Parametrization</a:t>
            </a:r>
            <a:endParaRPr lang="en-US" sz="2400" b="1" dirty="0">
              <a:solidFill>
                <a:srgbClr val="BA3E06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F3BD87-3DC8-44EB-A7F9-027339A97A30}"/>
              </a:ext>
            </a:extLst>
          </p:cNvPr>
          <p:cNvSpPr txBox="1"/>
          <p:nvPr/>
        </p:nvSpPr>
        <p:spPr>
          <a:xfrm>
            <a:off x="234377" y="1148467"/>
            <a:ext cx="1644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BA3E0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Camera Poses</a:t>
            </a:r>
            <a:endParaRPr lang="en-US" b="1" dirty="0">
              <a:solidFill>
                <a:srgbClr val="BA3E0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91AB408-F8B1-47E2-8C65-F7E1AD849C35}"/>
                  </a:ext>
                </a:extLst>
              </p:cNvPr>
              <p:cNvSpPr txBox="1"/>
              <p:nvPr/>
            </p:nvSpPr>
            <p:spPr>
              <a:xfrm>
                <a:off x="2125043" y="1163856"/>
                <a:ext cx="51854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Special Euclidean Space: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𝑆𝐸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SO(3),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16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91AB408-F8B1-47E2-8C65-F7E1AD849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043" y="1163856"/>
                <a:ext cx="5185459" cy="338554"/>
              </a:xfrm>
              <a:prstGeom prst="rect">
                <a:avLst/>
              </a:prstGeom>
              <a:blipFill>
                <a:blip r:embed="rId3"/>
                <a:stretch>
                  <a:fillRect l="-706" t="-9091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44C6843F-95E8-413A-B97E-BA82044ADA2F}"/>
              </a:ext>
            </a:extLst>
          </p:cNvPr>
          <p:cNvSpPr txBox="1">
            <a:spLocks/>
          </p:cNvSpPr>
          <p:nvPr/>
        </p:nvSpPr>
        <p:spPr>
          <a:xfrm>
            <a:off x="5560928" y="22605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3. Backend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8174A4A-0412-4CA7-8FA0-3A8CB0D3899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69389" y="4312179"/>
            <a:ext cx="4577623" cy="18756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79D57D-4815-4EFD-8F5E-66B00F6E8795}"/>
                  </a:ext>
                </a:extLst>
              </p:cNvPr>
              <p:cNvSpPr txBox="1"/>
              <p:nvPr/>
            </p:nvSpPr>
            <p:spPr>
              <a:xfrm>
                <a:off x="3948958" y="1654204"/>
                <a:ext cx="104086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rgbClr val="BA3E06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Lie Group</a:t>
                </a:r>
              </a:p>
              <a:p>
                <a:r>
                  <a:rPr lang="en-US" sz="1600" dirty="0">
                    <a:solidFill>
                      <a:srgbClr val="BA3E06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SE(3):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BA3E06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1600" dirty="0">
                  <a:solidFill>
                    <a:srgbClr val="BA3E06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79D57D-4815-4EFD-8F5E-66B00F6E8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958" y="1654204"/>
                <a:ext cx="1040862" cy="584775"/>
              </a:xfrm>
              <a:prstGeom prst="rect">
                <a:avLst/>
              </a:prstGeom>
              <a:blipFill>
                <a:blip r:embed="rId5"/>
                <a:stretch>
                  <a:fillRect l="-3509" t="-4167" r="-1754" b="-1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B75AFDB-1531-4339-8833-D97982439B84}"/>
                  </a:ext>
                </a:extLst>
              </p:cNvPr>
              <p:cNvSpPr txBox="1"/>
              <p:nvPr/>
            </p:nvSpPr>
            <p:spPr>
              <a:xfrm>
                <a:off x="5712195" y="1683069"/>
                <a:ext cx="162576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rgbClr val="BA3E06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Lie Algebra</a:t>
                </a:r>
              </a:p>
              <a:p>
                <a:r>
                  <a:rPr lang="en-US" altLang="zh-CN" sz="1600" dirty="0">
                    <a:solidFill>
                      <a:srgbClr val="BA3E06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srgbClr val="BA3E06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𝔰𝔢</m:t>
                    </m:r>
                    <m:r>
                      <a:rPr lang="en-US" altLang="zh-CN" sz="1600" b="0" i="1" smtClean="0">
                        <a:solidFill>
                          <a:srgbClr val="BA3E06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(3)</m:t>
                    </m:r>
                  </m:oMath>
                </a14:m>
                <a:r>
                  <a:rPr lang="en-US" sz="1600" dirty="0">
                    <a:solidFill>
                      <a:srgbClr val="BA3E06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US" sz="1600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</m:sup>
                    </m:sSup>
                    <m:r>
                      <a:rPr lang="en-US" sz="1600" i="1" smtClean="0">
                        <a:solidFill>
                          <a:srgbClr val="BA3E0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1600" i="1" smtClean="0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600" i="1">
                            <a:solidFill>
                              <a:srgbClr val="BA3E0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4×4</m:t>
                        </m:r>
                      </m:sup>
                    </m:sSup>
                  </m:oMath>
                </a14:m>
                <a:endParaRPr lang="en-US" sz="1600" dirty="0">
                  <a:solidFill>
                    <a:srgbClr val="BA3E06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B75AFDB-1531-4339-8833-D97982439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195" y="1683069"/>
                <a:ext cx="1625766" cy="584775"/>
              </a:xfrm>
              <a:prstGeom prst="rect">
                <a:avLst/>
              </a:prstGeom>
              <a:blipFill>
                <a:blip r:embed="rId6"/>
                <a:stretch>
                  <a:fillRect l="-1873" t="-4167" b="-1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5E0184-700C-4DAE-A216-554381D4E21E}"/>
              </a:ext>
            </a:extLst>
          </p:cNvPr>
          <p:cNvCxnSpPr>
            <a:cxnSpLocks/>
          </p:cNvCxnSpPr>
          <p:nvPr/>
        </p:nvCxnSpPr>
        <p:spPr>
          <a:xfrm>
            <a:off x="5068863" y="1908124"/>
            <a:ext cx="51679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11F9DF-BB80-4D4E-898B-73A0B1BA4372}"/>
                  </a:ext>
                </a:extLst>
              </p:cNvPr>
              <p:cNvSpPr txBox="1"/>
              <p:nvPr/>
            </p:nvSpPr>
            <p:spPr>
              <a:xfrm>
                <a:off x="624368" y="2722989"/>
                <a:ext cx="6854312" cy="3046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∧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∧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11F9DF-BB80-4D4E-898B-73A0B1BA4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368" y="2722989"/>
                <a:ext cx="6854312" cy="304635"/>
              </a:xfrm>
              <a:prstGeom prst="rect">
                <a:avLst/>
              </a:prstGeom>
              <a:blipFill>
                <a:blip r:embed="rId7"/>
                <a:stretch>
                  <a:fillRect l="-267" t="-12000" r="-711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0F115E-763B-4669-9D2B-AC37A40B7F46}"/>
                  </a:ext>
                </a:extLst>
              </p:cNvPr>
              <p:cNvSpPr txBox="1"/>
              <p:nvPr/>
            </p:nvSpPr>
            <p:spPr>
              <a:xfrm>
                <a:off x="711287" y="2091603"/>
                <a:ext cx="1497911" cy="3046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acc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0F115E-763B-4669-9D2B-AC37A40B7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87" y="2091603"/>
                <a:ext cx="1497911" cy="304635"/>
              </a:xfrm>
              <a:prstGeom prst="rect">
                <a:avLst/>
              </a:prstGeom>
              <a:blipFill>
                <a:blip r:embed="rId8"/>
                <a:stretch>
                  <a:fillRect l="-5714" t="-16000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EE744423-0213-456C-B849-FF11B5A40613}"/>
              </a:ext>
            </a:extLst>
          </p:cNvPr>
          <p:cNvSpPr txBox="1"/>
          <p:nvPr/>
        </p:nvSpPr>
        <p:spPr>
          <a:xfrm>
            <a:off x="234377" y="3326968"/>
            <a:ext cx="4400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BA3E0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Linearization --- Perturbation model [5]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667B692-E7DB-4518-A9F8-D238B26346E4}"/>
                  </a:ext>
                </a:extLst>
              </p:cNvPr>
              <p:cNvSpPr txBox="1"/>
              <p:nvPr/>
            </p:nvSpPr>
            <p:spPr>
              <a:xfrm>
                <a:off x="711287" y="4596094"/>
                <a:ext cx="2761333" cy="573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𝑹𝒑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∧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667B692-E7DB-4518-A9F8-D238B2634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87" y="4596094"/>
                <a:ext cx="2761333" cy="5732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D75469C-97C5-4DD1-87AB-EC1AE5D7DC2E}"/>
                  </a:ext>
                </a:extLst>
              </p:cNvPr>
              <p:cNvSpPr/>
              <p:nvPr/>
            </p:nvSpPr>
            <p:spPr>
              <a:xfrm>
                <a:off x="624368" y="3929231"/>
                <a:ext cx="599997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𝛿𝜉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is the corresponding lie algebra of perturbation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</a:t>
                </a:r>
                <a:endParaRPr lang="en-US" sz="16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D75469C-97C5-4DD1-87AB-EC1AE5D7DC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368" y="3929231"/>
                <a:ext cx="5999976" cy="338554"/>
              </a:xfrm>
              <a:prstGeom prst="rect">
                <a:avLst/>
              </a:prstGeom>
              <a:blipFill>
                <a:blip r:embed="rId10"/>
                <a:stretch>
                  <a:fillRect t="-9091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F600F688-8F3E-4F51-BB30-2548DF6EF6D0}"/>
              </a:ext>
            </a:extLst>
          </p:cNvPr>
          <p:cNvSpPr/>
          <p:nvPr/>
        </p:nvSpPr>
        <p:spPr>
          <a:xfrm>
            <a:off x="2596896" y="6407571"/>
            <a:ext cx="538581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[5] Barfoot, T. D. (2017). </a:t>
            </a:r>
            <a:r>
              <a:rPr lang="en-US" sz="1000" i="1" dirty="0">
                <a:solidFill>
                  <a:srgbClr val="222222"/>
                </a:solidFill>
                <a:latin typeface="Arial" panose="020B0604020202020204" pitchFamily="34" charset="0"/>
              </a:rPr>
              <a:t>State Estimation for Robotics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. Cambridge University Press.</a:t>
            </a:r>
            <a:endParaRPr 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A9A9A35-1E6D-4E07-84D4-DF26AEDF05C0}"/>
                  </a:ext>
                </a:extLst>
              </p:cNvPr>
              <p:cNvSpPr/>
              <p:nvPr/>
            </p:nvSpPr>
            <p:spPr>
              <a:xfrm>
                <a:off x="7618615" y="2734455"/>
                <a:ext cx="48923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A9A9A35-1E6D-4E07-84D4-DF26AEDF05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615" y="2734455"/>
                <a:ext cx="489236" cy="338554"/>
              </a:xfrm>
              <a:prstGeom prst="rect">
                <a:avLst/>
              </a:prstGeom>
              <a:blipFill>
                <a:blip r:embed="rId11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2727769-850A-4AAE-B68C-75E1E1D7033D}"/>
                  </a:ext>
                </a:extLst>
              </p:cNvPr>
              <p:cNvSpPr/>
              <p:nvPr/>
            </p:nvSpPr>
            <p:spPr>
              <a:xfrm>
                <a:off x="3704340" y="4667516"/>
                <a:ext cx="48923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2727769-850A-4AAE-B68C-75E1E1D703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340" y="4667516"/>
                <a:ext cx="489236" cy="338554"/>
              </a:xfrm>
              <a:prstGeom prst="rect">
                <a:avLst/>
              </a:prstGeom>
              <a:blipFill>
                <a:blip r:embed="rId12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8A42FB8-330B-433A-8E64-A4652669FC29}"/>
                  </a:ext>
                </a:extLst>
              </p:cNvPr>
              <p:cNvSpPr txBox="1"/>
              <p:nvPr/>
            </p:nvSpPr>
            <p:spPr>
              <a:xfrm>
                <a:off x="704281" y="1583399"/>
                <a:ext cx="17717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8A42FB8-330B-433A-8E64-A4652669F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81" y="1583399"/>
                <a:ext cx="1771703" cy="276999"/>
              </a:xfrm>
              <a:prstGeom prst="rect">
                <a:avLst/>
              </a:prstGeom>
              <a:blipFill>
                <a:blip r:embed="rId13"/>
                <a:stretch>
                  <a:fillRect l="-4828" t="-28889" r="-7241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0455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BC536-E89A-42EA-850E-CF68AA3D0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  <a:t>26</a:t>
            </a:fld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B9BD43-9696-4368-983C-6F3810CF9654}"/>
              </a:ext>
            </a:extLst>
          </p:cNvPr>
          <p:cNvSpPr txBox="1"/>
          <p:nvPr/>
        </p:nvSpPr>
        <p:spPr>
          <a:xfrm>
            <a:off x="130945" y="4866776"/>
            <a:ext cx="1736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BA3E0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3D Landmarks</a:t>
            </a:r>
            <a:endParaRPr lang="en-US" b="1" dirty="0">
              <a:solidFill>
                <a:srgbClr val="BA3E0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7D2952-8E05-466D-BF1A-1403F8AFAE91}"/>
              </a:ext>
            </a:extLst>
          </p:cNvPr>
          <p:cNvSpPr/>
          <p:nvPr/>
        </p:nvSpPr>
        <p:spPr>
          <a:xfrm>
            <a:off x="2686051" y="6389126"/>
            <a:ext cx="55709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[4] </a:t>
            </a:r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Civera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, J., Davison, A. J., &amp; Montiel, J. M. (2008). Inverse depth parametrization for monocular SLAM. </a:t>
            </a:r>
            <a:r>
              <a:rPr lang="en-US" sz="1000" i="1" dirty="0">
                <a:solidFill>
                  <a:srgbClr val="222222"/>
                </a:solidFill>
                <a:latin typeface="Arial" panose="020B0604020202020204" pitchFamily="34" charset="0"/>
              </a:rPr>
              <a:t>IEEE transactions on robotics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US" sz="1000" i="1" dirty="0">
                <a:solidFill>
                  <a:srgbClr val="222222"/>
                </a:solidFill>
                <a:latin typeface="Arial" panose="020B0604020202020204" pitchFamily="34" charset="0"/>
              </a:rPr>
              <a:t>24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(5), 932-945.</a:t>
            </a:r>
            <a:endParaRPr lang="en-US" sz="1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3FA37C-B940-44E2-901B-EE6BED430E34}"/>
              </a:ext>
            </a:extLst>
          </p:cNvPr>
          <p:cNvSpPr/>
          <p:nvPr/>
        </p:nvSpPr>
        <p:spPr>
          <a:xfrm>
            <a:off x="425195" y="2352599"/>
            <a:ext cx="703072" cy="715390"/>
          </a:xfrm>
          <a:prstGeom prst="rect">
            <a:avLst/>
          </a:prstGeom>
          <a:noFill/>
          <a:ln w="19050">
            <a:solidFill>
              <a:schemeClr val="tx1"/>
            </a:solidFill>
          </a:ln>
          <a:scene3d>
            <a:camera prst="perspectiveHeroicExtremeLeftFacing" fov="5100000">
              <a:rot lat="1985136" lon="1979641" rev="21393761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E4642E-26C4-4384-9499-ADB9690F429D}"/>
              </a:ext>
            </a:extLst>
          </p:cNvPr>
          <p:cNvSpPr/>
          <p:nvPr/>
        </p:nvSpPr>
        <p:spPr>
          <a:xfrm>
            <a:off x="3043466" y="2871581"/>
            <a:ext cx="703072" cy="715390"/>
          </a:xfrm>
          <a:prstGeom prst="rect">
            <a:avLst/>
          </a:prstGeom>
          <a:noFill/>
          <a:ln w="19050">
            <a:solidFill>
              <a:schemeClr val="tx1"/>
            </a:solidFill>
          </a:ln>
          <a:scene3d>
            <a:camera prst="perspectiveHeroicExtremeLeftFacing" fov="5100000">
              <a:rot lat="1396906" lon="2344737" rev="21540685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E1994E-BCD8-43B0-B83C-BD47A4CFBFFC}"/>
              </a:ext>
            </a:extLst>
          </p:cNvPr>
          <p:cNvSpPr/>
          <p:nvPr/>
        </p:nvSpPr>
        <p:spPr>
          <a:xfrm>
            <a:off x="2004580" y="2350637"/>
            <a:ext cx="703072" cy="715390"/>
          </a:xfrm>
          <a:prstGeom prst="rect">
            <a:avLst/>
          </a:prstGeom>
          <a:noFill/>
          <a:ln w="19050">
            <a:solidFill>
              <a:schemeClr val="tx1"/>
            </a:solidFill>
          </a:ln>
          <a:scene3d>
            <a:camera prst="perspectiveHeroicExtremeRightFacing" fov="4500000">
              <a:rot lat="2883131" lon="19700146" rev="258575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4B38ED-40AA-4C21-9E9F-7AD62D91218A}"/>
              </a:ext>
            </a:extLst>
          </p:cNvPr>
          <p:cNvCxnSpPr>
            <a:cxnSpLocks/>
          </p:cNvCxnSpPr>
          <p:nvPr/>
        </p:nvCxnSpPr>
        <p:spPr>
          <a:xfrm flipV="1">
            <a:off x="256032" y="1191258"/>
            <a:ext cx="1715167" cy="2084858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802C49-B18E-413F-9236-A9B9E6A8DBD8}"/>
              </a:ext>
            </a:extLst>
          </p:cNvPr>
          <p:cNvCxnSpPr>
            <a:cxnSpLocks/>
          </p:cNvCxnSpPr>
          <p:nvPr/>
        </p:nvCxnSpPr>
        <p:spPr>
          <a:xfrm flipH="1" flipV="1">
            <a:off x="1177289" y="1166395"/>
            <a:ext cx="1508762" cy="2109720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D037031-B49D-4FF0-8E85-7A3B1F719DBA}"/>
              </a:ext>
            </a:extLst>
          </p:cNvPr>
          <p:cNvCxnSpPr>
            <a:cxnSpLocks/>
          </p:cNvCxnSpPr>
          <p:nvPr/>
        </p:nvCxnSpPr>
        <p:spPr>
          <a:xfrm flipV="1">
            <a:off x="234431" y="1117765"/>
            <a:ext cx="1643625" cy="218321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7AF5692-3907-40C6-A53F-B579C02DE186}"/>
              </a:ext>
            </a:extLst>
          </p:cNvPr>
          <p:cNvCxnSpPr>
            <a:cxnSpLocks/>
          </p:cNvCxnSpPr>
          <p:nvPr/>
        </p:nvCxnSpPr>
        <p:spPr>
          <a:xfrm flipV="1">
            <a:off x="256032" y="1251842"/>
            <a:ext cx="1817459" cy="2024273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9F5E2BD-D06A-4730-99A5-375AB116B72E}"/>
              </a:ext>
            </a:extLst>
          </p:cNvPr>
          <p:cNvCxnSpPr>
            <a:cxnSpLocks/>
          </p:cNvCxnSpPr>
          <p:nvPr/>
        </p:nvCxnSpPr>
        <p:spPr>
          <a:xfrm flipH="1" flipV="1">
            <a:off x="1128267" y="1285777"/>
            <a:ext cx="1556726" cy="198335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8DD6E3A-38E1-4D78-A7CA-7A7BD4C2534E}"/>
              </a:ext>
            </a:extLst>
          </p:cNvPr>
          <p:cNvCxnSpPr>
            <a:cxnSpLocks/>
          </p:cNvCxnSpPr>
          <p:nvPr/>
        </p:nvCxnSpPr>
        <p:spPr>
          <a:xfrm flipH="1" flipV="1">
            <a:off x="1297430" y="1166394"/>
            <a:ext cx="1387562" cy="210972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5097B98-3D92-4975-AAA1-EBE8DE146EAF}"/>
              </a:ext>
            </a:extLst>
          </p:cNvPr>
          <p:cNvCxnSpPr>
            <a:cxnSpLocks/>
          </p:cNvCxnSpPr>
          <p:nvPr/>
        </p:nvCxnSpPr>
        <p:spPr>
          <a:xfrm flipV="1">
            <a:off x="3782106" y="1297040"/>
            <a:ext cx="339664" cy="3296630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CB50C41-85EE-4090-A8B3-4D60BA46B293}"/>
              </a:ext>
            </a:extLst>
          </p:cNvPr>
          <p:cNvCxnSpPr>
            <a:cxnSpLocks/>
          </p:cNvCxnSpPr>
          <p:nvPr/>
        </p:nvCxnSpPr>
        <p:spPr>
          <a:xfrm flipV="1">
            <a:off x="3786970" y="1373873"/>
            <a:ext cx="187845" cy="321210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CC93E53-7C1C-44E6-99AC-73516EE9807A}"/>
              </a:ext>
            </a:extLst>
          </p:cNvPr>
          <p:cNvCxnSpPr>
            <a:cxnSpLocks/>
          </p:cNvCxnSpPr>
          <p:nvPr/>
        </p:nvCxnSpPr>
        <p:spPr>
          <a:xfrm flipV="1">
            <a:off x="3781099" y="1019427"/>
            <a:ext cx="495626" cy="35733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Parallelogram 48">
            <a:extLst>
              <a:ext uri="{FF2B5EF4-FFF2-40B4-BE49-F238E27FC236}">
                <a16:creationId xmlns:a16="http://schemas.microsoft.com/office/drawing/2014/main" id="{A8FECCB8-A8EA-4607-BDBF-F88D826EB898}"/>
              </a:ext>
            </a:extLst>
          </p:cNvPr>
          <p:cNvSpPr/>
          <p:nvPr/>
        </p:nvSpPr>
        <p:spPr>
          <a:xfrm rot="18416958">
            <a:off x="1451722" y="1626727"/>
            <a:ext cx="206469" cy="161258"/>
          </a:xfrm>
          <a:prstGeom prst="parallelogram">
            <a:avLst>
              <a:gd name="adj" fmla="val 33970"/>
            </a:avLst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B0A4E08-9C57-489E-833D-B115EAADF0B4}"/>
              </a:ext>
            </a:extLst>
          </p:cNvPr>
          <p:cNvSpPr/>
          <p:nvPr/>
        </p:nvSpPr>
        <p:spPr>
          <a:xfrm>
            <a:off x="3498536" y="3639149"/>
            <a:ext cx="703072" cy="715390"/>
          </a:xfrm>
          <a:prstGeom prst="rect">
            <a:avLst/>
          </a:prstGeom>
          <a:noFill/>
          <a:ln w="19050">
            <a:solidFill>
              <a:schemeClr val="tx1"/>
            </a:solidFill>
          </a:ln>
          <a:scene3d>
            <a:camera prst="perspectiveHeroicExtremeLeftFacing" fov="5100000">
              <a:rot lat="1985136" lon="1979641" rev="21393761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CA6BF56-845D-47E6-8126-095D55438509}"/>
              </a:ext>
            </a:extLst>
          </p:cNvPr>
          <p:cNvCxnSpPr>
            <a:cxnSpLocks/>
          </p:cNvCxnSpPr>
          <p:nvPr/>
        </p:nvCxnSpPr>
        <p:spPr>
          <a:xfrm flipV="1">
            <a:off x="3085995" y="1160803"/>
            <a:ext cx="1303125" cy="2712010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6896627-E82B-4CEF-9420-7A7EF60C3025}"/>
              </a:ext>
            </a:extLst>
          </p:cNvPr>
          <p:cNvCxnSpPr>
            <a:cxnSpLocks/>
          </p:cNvCxnSpPr>
          <p:nvPr/>
        </p:nvCxnSpPr>
        <p:spPr>
          <a:xfrm flipV="1">
            <a:off x="3093191" y="1019427"/>
            <a:ext cx="1242589" cy="284781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47B32C8-D64F-4362-BFE8-F132B6D39EBB}"/>
              </a:ext>
            </a:extLst>
          </p:cNvPr>
          <p:cNvCxnSpPr>
            <a:cxnSpLocks/>
          </p:cNvCxnSpPr>
          <p:nvPr/>
        </p:nvCxnSpPr>
        <p:spPr>
          <a:xfrm flipV="1">
            <a:off x="3085343" y="1286487"/>
            <a:ext cx="1359226" cy="258517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D190060-2186-40D6-8747-9E36993D9A89}"/>
              </a:ext>
            </a:extLst>
          </p:cNvPr>
          <p:cNvSpPr/>
          <p:nvPr/>
        </p:nvSpPr>
        <p:spPr>
          <a:xfrm>
            <a:off x="3936570" y="1147241"/>
            <a:ext cx="320807" cy="1130300"/>
          </a:xfrm>
          <a:custGeom>
            <a:avLst/>
            <a:gdLst>
              <a:gd name="connsiteX0" fmla="*/ 304800 w 304800"/>
              <a:gd name="connsiteY0" fmla="*/ 0 h 1130300"/>
              <a:gd name="connsiteX1" fmla="*/ 234950 w 304800"/>
              <a:gd name="connsiteY1" fmla="*/ 660400 h 1130300"/>
              <a:gd name="connsiteX2" fmla="*/ 0 w 304800"/>
              <a:gd name="connsiteY2" fmla="*/ 1130300 h 1130300"/>
              <a:gd name="connsiteX3" fmla="*/ 0 w 304800"/>
              <a:gd name="connsiteY3" fmla="*/ 762000 h 1130300"/>
              <a:gd name="connsiteX4" fmla="*/ 298450 w 304800"/>
              <a:gd name="connsiteY4" fmla="*/ 69850 h 1130300"/>
              <a:gd name="connsiteX5" fmla="*/ 298450 w 304800"/>
              <a:gd name="connsiteY5" fmla="*/ 69850 h 113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00" h="1130300">
                <a:moveTo>
                  <a:pt x="304800" y="0"/>
                </a:moveTo>
                <a:lnTo>
                  <a:pt x="234950" y="660400"/>
                </a:lnTo>
                <a:lnTo>
                  <a:pt x="0" y="1130300"/>
                </a:lnTo>
                <a:lnTo>
                  <a:pt x="0" y="762000"/>
                </a:lnTo>
                <a:lnTo>
                  <a:pt x="298450" y="69850"/>
                </a:lnTo>
                <a:lnTo>
                  <a:pt x="298450" y="69850"/>
                </a:lnTo>
              </a:path>
            </a:pathLst>
          </a:custGeom>
          <a:solidFill>
            <a:schemeClr val="accent2">
              <a:lumMod val="60000"/>
              <a:lumOff val="4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EB6D6D0-8FA5-46E5-BB5B-37BC2500EA27}"/>
              </a:ext>
            </a:extLst>
          </p:cNvPr>
          <p:cNvSpPr/>
          <p:nvPr/>
        </p:nvSpPr>
        <p:spPr>
          <a:xfrm>
            <a:off x="68580" y="1019427"/>
            <a:ext cx="2807042" cy="24095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492B3B9-5ED9-42D5-987B-DEACB1CE2F81}"/>
              </a:ext>
            </a:extLst>
          </p:cNvPr>
          <p:cNvSpPr/>
          <p:nvPr/>
        </p:nvSpPr>
        <p:spPr>
          <a:xfrm>
            <a:off x="3012870" y="1006544"/>
            <a:ext cx="1665810" cy="3680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 descr="A picture containing sky, text&#10;&#10;Description generated with very high confidence">
            <a:extLst>
              <a:ext uri="{FF2B5EF4-FFF2-40B4-BE49-F238E27FC236}">
                <a16:creationId xmlns:a16="http://schemas.microsoft.com/office/drawing/2014/main" id="{1D0CC9C2-72BC-48A2-AB61-5A8093EBF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373" y="1117765"/>
            <a:ext cx="3693732" cy="290856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183851D-A816-411B-88BF-08C2166A5E2B}"/>
              </a:ext>
            </a:extLst>
          </p:cNvPr>
          <p:cNvSpPr txBox="1"/>
          <p:nvPr/>
        </p:nvSpPr>
        <p:spPr>
          <a:xfrm>
            <a:off x="456017" y="252888"/>
            <a:ext cx="2494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BA3E0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Parametrization</a:t>
            </a:r>
            <a:endParaRPr lang="en-US" sz="2400" b="1" dirty="0">
              <a:solidFill>
                <a:srgbClr val="BA3E06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710896F6-4748-42B6-B086-DA5E458F1B34}"/>
              </a:ext>
            </a:extLst>
          </p:cNvPr>
          <p:cNvSpPr txBox="1">
            <a:spLocks/>
          </p:cNvSpPr>
          <p:nvPr/>
        </p:nvSpPr>
        <p:spPr>
          <a:xfrm>
            <a:off x="5560928" y="22605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3. Backend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3B5B5D6-FA2A-41B4-BB45-EFA4B5295FC4}"/>
                  </a:ext>
                </a:extLst>
              </p:cNvPr>
              <p:cNvSpPr/>
              <p:nvPr/>
            </p:nvSpPr>
            <p:spPr>
              <a:xfrm>
                <a:off x="2174031" y="5770926"/>
                <a:ext cx="6105906" cy="4297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zh-CN" sz="16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altLang="zh-CN" sz="1600" dirty="0">
                                <a:latin typeface="Cambria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en-US" altLang="zh-CN" sz="1600" dirty="0"/>
                              <m:t> 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altLang="zh-CN" sz="1600" dirty="0"/>
                              <m:t> , 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altLang="zh-CN" sz="1600" dirty="0"/>
                              <m:t> , 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altLang="zh-CN" sz="1600" dirty="0"/>
                              <m:t> , 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l-GR" altLang="zh-CN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Τ</m:t>
                        </m:r>
                      </m:sup>
                    </m:sSup>
                  </m:oMath>
                </a14:m>
                <a:r>
                  <a:rPr lang="en-US" altLang="zh-CN" sz="1600" dirty="0">
                    <a:latin typeface="Cambria" panose="02040503050406030204" pitchFamily="18" charset="0"/>
                  </a:rPr>
                  <a:t>6D state vector</a:t>
                </a: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3B5B5D6-FA2A-41B4-BB45-EFA4B5295F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031" y="5770926"/>
                <a:ext cx="6105906" cy="429733"/>
              </a:xfrm>
              <a:prstGeom prst="rect">
                <a:avLst/>
              </a:prstGeom>
              <a:blipFill>
                <a:blip r:embed="rId4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9A74C0B1-D10E-4853-9196-D0AF1FF4BE98}"/>
              </a:ext>
            </a:extLst>
          </p:cNvPr>
          <p:cNvSpPr txBox="1"/>
          <p:nvPr/>
        </p:nvSpPr>
        <p:spPr>
          <a:xfrm>
            <a:off x="465452" y="5364129"/>
            <a:ext cx="2381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Inverse Depth Param [4]:</a:t>
            </a:r>
          </a:p>
        </p:txBody>
      </p:sp>
    </p:spTree>
    <p:extLst>
      <p:ext uri="{BB962C8B-B14F-4D97-AF65-F5344CB8AC3E}">
        <p14:creationId xmlns:p14="http://schemas.microsoft.com/office/powerpoint/2010/main" val="446263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5DC0FB-A42C-4476-901F-0DE35A9F5733}"/>
              </a:ext>
            </a:extLst>
          </p:cNvPr>
          <p:cNvSpPr txBox="1">
            <a:spLocks/>
          </p:cNvSpPr>
          <p:nvPr/>
        </p:nvSpPr>
        <p:spPr>
          <a:xfrm>
            <a:off x="375919" y="268819"/>
            <a:ext cx="8139431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BA3E06"/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3.2 Bundle Adjustment</a:t>
            </a:r>
            <a:endParaRPr lang="en-SG" sz="2400" b="1" dirty="0">
              <a:solidFill>
                <a:srgbClr val="BA3E06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BC536-E89A-42EA-850E-CF68AA3D0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9A23C823-BEC6-4591-99A0-77BFC1C958FA}" type="slidenum">
              <a:rPr lang="en-SG" smtClean="0"/>
              <a:t>27</a:t>
            </a:fld>
            <a:endParaRPr lang="en-SG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3949F66-5F65-4300-98AC-AC120555E6B0}"/>
              </a:ext>
            </a:extLst>
          </p:cNvPr>
          <p:cNvSpPr txBox="1">
            <a:spLocks/>
          </p:cNvSpPr>
          <p:nvPr/>
        </p:nvSpPr>
        <p:spPr>
          <a:xfrm>
            <a:off x="5560928" y="22605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3. Backend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742E2AB3-4429-41B5-B81C-B1DF0EE3FACF}"/>
                  </a:ext>
                </a:extLst>
              </p:cNvPr>
              <p:cNvSpPr/>
              <p:nvPr/>
            </p:nvSpPr>
            <p:spPr>
              <a:xfrm>
                <a:off x="6324957" y="1007137"/>
                <a:ext cx="543563" cy="557784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742E2AB3-4429-41B5-B81C-B1DF0EE3F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957" y="1007137"/>
                <a:ext cx="543563" cy="55778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2284C4B-989A-4078-9CED-6BA678AAE041}"/>
                  </a:ext>
                </a:extLst>
              </p:cNvPr>
              <p:cNvSpPr/>
              <p:nvPr/>
            </p:nvSpPr>
            <p:spPr>
              <a:xfrm>
                <a:off x="7394805" y="1007137"/>
                <a:ext cx="543563" cy="557784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2284C4B-989A-4078-9CED-6BA678AAE0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805" y="1007137"/>
                <a:ext cx="543563" cy="55778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1A2D933-32E0-4ADC-B627-93EADC3EC3C8}"/>
                  </a:ext>
                </a:extLst>
              </p:cNvPr>
              <p:cNvSpPr/>
              <p:nvPr/>
            </p:nvSpPr>
            <p:spPr>
              <a:xfrm>
                <a:off x="8480404" y="1007137"/>
                <a:ext cx="543563" cy="557784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1A2D933-32E0-4ADC-B627-93EADC3EC3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0404" y="1007137"/>
                <a:ext cx="543563" cy="55778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E749ABA-2C1D-4F9B-91EB-77B972A3643D}"/>
              </a:ext>
            </a:extLst>
          </p:cNvPr>
          <p:cNvCxnSpPr>
            <a:stCxn id="3" idx="6"/>
            <a:endCxn id="12" idx="2"/>
          </p:cNvCxnSpPr>
          <p:nvPr/>
        </p:nvCxnSpPr>
        <p:spPr>
          <a:xfrm>
            <a:off x="6868520" y="1286029"/>
            <a:ext cx="52628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C61D259-C747-4F23-B900-73D38D00C401}"/>
              </a:ext>
            </a:extLst>
          </p:cNvPr>
          <p:cNvCxnSpPr/>
          <p:nvPr/>
        </p:nvCxnSpPr>
        <p:spPr>
          <a:xfrm>
            <a:off x="7945985" y="1286029"/>
            <a:ext cx="52628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D4C016B-8EBB-48C7-8541-E7A75D685525}"/>
              </a:ext>
            </a:extLst>
          </p:cNvPr>
          <p:cNvSpPr/>
          <p:nvPr/>
        </p:nvSpPr>
        <p:spPr>
          <a:xfrm>
            <a:off x="7063082" y="1217449"/>
            <a:ext cx="137160" cy="13716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4C30E75-2B00-491F-BE54-7692ADAA6F22}"/>
              </a:ext>
            </a:extLst>
          </p:cNvPr>
          <p:cNvSpPr/>
          <p:nvPr/>
        </p:nvSpPr>
        <p:spPr>
          <a:xfrm>
            <a:off x="8140547" y="1217449"/>
            <a:ext cx="137160" cy="13716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DBD2C53-FA87-40E0-B3A1-5A7BBE1DE2FA}"/>
                  </a:ext>
                </a:extLst>
              </p:cNvPr>
              <p:cNvSpPr/>
              <p:nvPr/>
            </p:nvSpPr>
            <p:spPr>
              <a:xfrm>
                <a:off x="7394804" y="2603743"/>
                <a:ext cx="543563" cy="557784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DBD2C53-FA87-40E0-B3A1-5A7BBE1DE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804" y="2603743"/>
                <a:ext cx="543563" cy="55778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90D8527-B2AE-4369-ABA9-8FF8A992B9C1}"/>
                  </a:ext>
                </a:extLst>
              </p:cNvPr>
              <p:cNvSpPr/>
              <p:nvPr/>
            </p:nvSpPr>
            <p:spPr>
              <a:xfrm>
                <a:off x="8480404" y="2603743"/>
                <a:ext cx="543563" cy="557784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90D8527-B2AE-4369-ABA9-8FF8A992B9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0404" y="2603743"/>
                <a:ext cx="543563" cy="55778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CBA1227-52E3-4C65-BA5C-1909CC69C1B5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>
          <a:xfrm>
            <a:off x="8752186" y="1564921"/>
            <a:ext cx="0" cy="10388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8A18E712-1202-42E0-9D99-BB36A6FD3476}"/>
              </a:ext>
            </a:extLst>
          </p:cNvPr>
          <p:cNvSpPr/>
          <p:nvPr/>
        </p:nvSpPr>
        <p:spPr>
          <a:xfrm>
            <a:off x="8675471" y="2087129"/>
            <a:ext cx="137160" cy="13716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8ED4B26-C835-4188-AE23-F37F07DBCA2B}"/>
              </a:ext>
            </a:extLst>
          </p:cNvPr>
          <p:cNvCxnSpPr>
            <a:cxnSpLocks/>
          </p:cNvCxnSpPr>
          <p:nvPr/>
        </p:nvCxnSpPr>
        <p:spPr>
          <a:xfrm>
            <a:off x="7666585" y="1564921"/>
            <a:ext cx="0" cy="10388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0A8CB88-4FC6-4F02-8ED6-F97E829DF3E0}"/>
              </a:ext>
            </a:extLst>
          </p:cNvPr>
          <p:cNvSpPr/>
          <p:nvPr/>
        </p:nvSpPr>
        <p:spPr>
          <a:xfrm>
            <a:off x="7598005" y="2084332"/>
            <a:ext cx="137160" cy="13716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1940D18-DAE2-462F-9A77-30EEE42CC67B}"/>
              </a:ext>
            </a:extLst>
          </p:cNvPr>
          <p:cNvCxnSpPr>
            <a:cxnSpLocks/>
            <a:stCxn id="3" idx="5"/>
            <a:endCxn id="27" idx="1"/>
          </p:cNvCxnSpPr>
          <p:nvPr/>
        </p:nvCxnSpPr>
        <p:spPr>
          <a:xfrm>
            <a:off x="6788917" y="1483235"/>
            <a:ext cx="685490" cy="12021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587B0EB6-C687-471B-8FD9-4719583CF03C}"/>
              </a:ext>
            </a:extLst>
          </p:cNvPr>
          <p:cNvSpPr/>
          <p:nvPr/>
        </p:nvSpPr>
        <p:spPr>
          <a:xfrm>
            <a:off x="7110716" y="2084332"/>
            <a:ext cx="137160" cy="13716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8DBC2D4-9507-4B5A-9BFE-5121FDC542AF}"/>
              </a:ext>
            </a:extLst>
          </p:cNvPr>
          <p:cNvCxnSpPr>
            <a:cxnSpLocks/>
          </p:cNvCxnSpPr>
          <p:nvPr/>
        </p:nvCxnSpPr>
        <p:spPr>
          <a:xfrm>
            <a:off x="7666585" y="3161527"/>
            <a:ext cx="0" cy="4882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30F7D67-2938-4DE3-9DC3-441BA2024CA3}"/>
              </a:ext>
            </a:extLst>
          </p:cNvPr>
          <p:cNvCxnSpPr>
            <a:cxnSpLocks/>
          </p:cNvCxnSpPr>
          <p:nvPr/>
        </p:nvCxnSpPr>
        <p:spPr>
          <a:xfrm>
            <a:off x="8752185" y="3161527"/>
            <a:ext cx="0" cy="4882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5448A709-20B0-4D2B-A349-98E28605CF04}"/>
              </a:ext>
            </a:extLst>
          </p:cNvPr>
          <p:cNvSpPr/>
          <p:nvPr/>
        </p:nvSpPr>
        <p:spPr>
          <a:xfrm>
            <a:off x="7598005" y="3642565"/>
            <a:ext cx="137160" cy="1371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5985CD4-D25C-4806-84BA-D4921E4C6D2E}"/>
              </a:ext>
            </a:extLst>
          </p:cNvPr>
          <p:cNvSpPr/>
          <p:nvPr/>
        </p:nvSpPr>
        <p:spPr>
          <a:xfrm>
            <a:off x="8675471" y="3642565"/>
            <a:ext cx="137160" cy="1371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291DBF5-8DA0-4482-B953-86F609A3D241}"/>
              </a:ext>
            </a:extLst>
          </p:cNvPr>
          <p:cNvSpPr/>
          <p:nvPr/>
        </p:nvSpPr>
        <p:spPr>
          <a:xfrm>
            <a:off x="5890112" y="1217449"/>
            <a:ext cx="137160" cy="1371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74F8471-775E-42DA-8E40-88A22E368217}"/>
              </a:ext>
            </a:extLst>
          </p:cNvPr>
          <p:cNvCxnSpPr>
            <a:cxnSpLocks/>
          </p:cNvCxnSpPr>
          <p:nvPr/>
        </p:nvCxnSpPr>
        <p:spPr>
          <a:xfrm>
            <a:off x="6027272" y="1286029"/>
            <a:ext cx="29768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1968F9F-D9A8-4D7A-B224-EBFE9B666515}"/>
              </a:ext>
            </a:extLst>
          </p:cNvPr>
          <p:cNvSpPr txBox="1"/>
          <p:nvPr/>
        </p:nvSpPr>
        <p:spPr>
          <a:xfrm>
            <a:off x="146301" y="1124712"/>
            <a:ext cx="1414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u="sng" dirty="0">
                <a:solidFill>
                  <a:srgbClr val="BA3E0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State update</a:t>
            </a:r>
            <a:endParaRPr lang="en-US" u="sng" dirty="0">
              <a:solidFill>
                <a:srgbClr val="BA3E0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9A29E84-AB20-4AAB-A445-9E9D89FF21A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301" y="1796290"/>
            <a:ext cx="3442042" cy="28790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799676-A0EC-4DDE-B8F8-C6AE06A725A0}"/>
              </a:ext>
            </a:extLst>
          </p:cNvPr>
          <p:cNvCxnSpPr/>
          <p:nvPr/>
        </p:nvCxnSpPr>
        <p:spPr>
          <a:xfrm>
            <a:off x="484632" y="2145878"/>
            <a:ext cx="28346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DAEC1CA-3F7C-4267-AC45-ABAD2FAA8A73}"/>
              </a:ext>
            </a:extLst>
          </p:cNvPr>
          <p:cNvSpPr txBox="1"/>
          <p:nvPr/>
        </p:nvSpPr>
        <p:spPr>
          <a:xfrm>
            <a:off x="146301" y="2185314"/>
            <a:ext cx="976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Initial guess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B01E1C4-A673-4C49-9C53-A88D91585D4B}"/>
              </a:ext>
            </a:extLst>
          </p:cNvPr>
          <p:cNvCxnSpPr/>
          <p:nvPr/>
        </p:nvCxnSpPr>
        <p:spPr>
          <a:xfrm>
            <a:off x="2843226" y="2101635"/>
            <a:ext cx="28346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B1FEB94-33A8-4A5A-8F43-FC35E26B231B}"/>
                  </a:ext>
                </a:extLst>
              </p:cNvPr>
              <p:cNvSpPr txBox="1"/>
              <p:nvPr/>
            </p:nvSpPr>
            <p:spPr>
              <a:xfrm>
                <a:off x="2386737" y="2177875"/>
                <a:ext cx="2127505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measurement Jacobian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1200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B1FEB94-33A8-4A5A-8F43-FC35E26B2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737" y="2177875"/>
                <a:ext cx="2127505" cy="291875"/>
              </a:xfrm>
              <a:prstGeom prst="rect">
                <a:avLst/>
              </a:prstGeom>
              <a:blipFill>
                <a:blip r:embed="rId8"/>
                <a:stretch>
                  <a:fillRect l="-287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3BA02927-CF96-4BEF-AE8A-FDABB9C39478}"/>
              </a:ext>
            </a:extLst>
          </p:cNvPr>
          <p:cNvSpPr txBox="1"/>
          <p:nvPr/>
        </p:nvSpPr>
        <p:spPr>
          <a:xfrm>
            <a:off x="2726221" y="1510570"/>
            <a:ext cx="1448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state update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964F4A1-CAE4-4F54-A45E-DD2BBA1FCA4A}"/>
                  </a:ext>
                </a:extLst>
              </p:cNvPr>
              <p:cNvSpPr txBox="1"/>
              <p:nvPr/>
            </p:nvSpPr>
            <p:spPr>
              <a:xfrm>
                <a:off x="4645376" y="1691797"/>
                <a:ext cx="132972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964F4A1-CAE4-4F54-A45E-DD2BBA1FC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376" y="1691797"/>
                <a:ext cx="1329723" cy="307777"/>
              </a:xfrm>
              <a:prstGeom prst="rect">
                <a:avLst/>
              </a:prstGeom>
              <a:blipFill>
                <a:blip r:embed="rId9"/>
                <a:stretch>
                  <a:fillRect l="-3670" r="-4587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BC58FCC-A0BA-4637-8A20-D00BFDAC671A}"/>
                  </a:ext>
                </a:extLst>
              </p:cNvPr>
              <p:cNvSpPr txBox="1"/>
              <p:nvPr/>
            </p:nvSpPr>
            <p:spPr>
              <a:xfrm>
                <a:off x="1376621" y="2644136"/>
                <a:ext cx="13496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̌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BC58FCC-A0BA-4637-8A20-D00BFDAC6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621" y="2644136"/>
                <a:ext cx="1349600" cy="276999"/>
              </a:xfrm>
              <a:prstGeom prst="rect">
                <a:avLst/>
              </a:prstGeom>
              <a:blipFill>
                <a:blip r:embed="rId10"/>
                <a:stretch>
                  <a:fillRect l="-2262" t="-26667" r="-45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3361086-EE42-4B8D-8793-036DA6BA4823}"/>
                  </a:ext>
                </a:extLst>
              </p:cNvPr>
              <p:cNvSpPr txBox="1"/>
              <p:nvPr/>
            </p:nvSpPr>
            <p:spPr>
              <a:xfrm>
                <a:off x="1355196" y="3132737"/>
                <a:ext cx="12742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acc>
                        <m:accPr>
                          <m:chr m:val="̌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3361086-EE42-4B8D-8793-036DA6BA4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196" y="3132737"/>
                <a:ext cx="1274260" cy="276999"/>
              </a:xfrm>
              <a:prstGeom prst="rect">
                <a:avLst/>
              </a:prstGeom>
              <a:blipFill>
                <a:blip r:embed="rId11"/>
                <a:stretch>
                  <a:fillRect l="-2392" t="-26667" r="-3684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66B910-C647-4FD7-A2DE-ACE638935B97}"/>
                  </a:ext>
                </a:extLst>
              </p:cNvPr>
              <p:cNvSpPr txBox="1"/>
              <p:nvPr/>
            </p:nvSpPr>
            <p:spPr>
              <a:xfrm>
                <a:off x="3443274" y="3059972"/>
                <a:ext cx="23096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composition on manifold</a:t>
                </a:r>
              </a:p>
              <a:p>
                <a:r>
                  <a:rPr lang="en-US" sz="14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Represents perturbation 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66B910-C647-4FD7-A2DE-ACE638935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274" y="3059972"/>
                <a:ext cx="2309671" cy="523220"/>
              </a:xfrm>
              <a:prstGeom prst="rect">
                <a:avLst/>
              </a:prstGeom>
              <a:blipFill>
                <a:blip r:embed="rId12"/>
                <a:stretch>
                  <a:fillRect l="-792" t="-3488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B0228C56-2645-4C0D-8611-E2D0EA42206D}"/>
              </a:ext>
            </a:extLst>
          </p:cNvPr>
          <p:cNvSpPr txBox="1"/>
          <p:nvPr/>
        </p:nvSpPr>
        <p:spPr>
          <a:xfrm>
            <a:off x="259071" y="4310957"/>
            <a:ext cx="24671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Gauss-Newton method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34B2E49-B83B-472E-8319-E5CF1DF9201A}"/>
              </a:ext>
            </a:extLst>
          </p:cNvPr>
          <p:cNvSpPr txBox="1"/>
          <p:nvPr/>
        </p:nvSpPr>
        <p:spPr>
          <a:xfrm>
            <a:off x="266150" y="4597973"/>
            <a:ext cx="5124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Levenberg-Marquardt method (Trust region method)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B04E128-F3F4-4302-89D0-4EB78EF927F4}"/>
              </a:ext>
            </a:extLst>
          </p:cNvPr>
          <p:cNvSpPr txBox="1"/>
          <p:nvPr/>
        </p:nvSpPr>
        <p:spPr>
          <a:xfrm>
            <a:off x="257160" y="4936527"/>
            <a:ext cx="2727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Powell’s 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dogleg algorithm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AC6C797-8730-412C-9889-9B08E385C106}"/>
              </a:ext>
            </a:extLst>
          </p:cNvPr>
          <p:cNvSpPr txBox="1"/>
          <p:nvPr/>
        </p:nvSpPr>
        <p:spPr>
          <a:xfrm>
            <a:off x="146301" y="3932837"/>
            <a:ext cx="3264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u="sng" dirty="0">
                <a:solidFill>
                  <a:srgbClr val="BA3E0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Iterative Optimization methods</a:t>
            </a:r>
            <a:endParaRPr lang="en-US" u="sng" dirty="0">
              <a:solidFill>
                <a:srgbClr val="BA3E0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EF737D3-D55F-4DDE-BA5E-D35F4D1AF279}"/>
              </a:ext>
            </a:extLst>
          </p:cNvPr>
          <p:cNvSpPr txBox="1"/>
          <p:nvPr/>
        </p:nvSpPr>
        <p:spPr>
          <a:xfrm>
            <a:off x="254712" y="5275081"/>
            <a:ext cx="3867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Off the shelf package: g2o,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gtsam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ceres</a:t>
            </a:r>
            <a:endParaRPr lang="en-US" sz="16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2498261-18A0-4483-A7BE-1265946BE27D}"/>
                  </a:ext>
                </a:extLst>
              </p:cNvPr>
              <p:cNvSpPr/>
              <p:nvPr/>
            </p:nvSpPr>
            <p:spPr>
              <a:xfrm>
                <a:off x="5958692" y="1667869"/>
                <a:ext cx="48923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2498261-18A0-4483-A7BE-1265946BE2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692" y="1667869"/>
                <a:ext cx="489236" cy="338554"/>
              </a:xfrm>
              <a:prstGeom prst="rect">
                <a:avLst/>
              </a:prstGeom>
              <a:blipFill>
                <a:blip r:embed="rId13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9D39BF7-A029-487F-9F49-1105864C183F}"/>
                  </a:ext>
                </a:extLst>
              </p:cNvPr>
              <p:cNvSpPr/>
              <p:nvPr/>
            </p:nvSpPr>
            <p:spPr>
              <a:xfrm>
                <a:off x="2954038" y="3104464"/>
                <a:ext cx="48923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9D39BF7-A029-487F-9F49-1105864C18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038" y="3104464"/>
                <a:ext cx="489236" cy="338554"/>
              </a:xfrm>
              <a:prstGeom prst="rect">
                <a:avLst/>
              </a:prstGeom>
              <a:blipFill>
                <a:blip r:embed="rId14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3194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5DC0FB-A42C-4476-901F-0DE35A9F5733}"/>
              </a:ext>
            </a:extLst>
          </p:cNvPr>
          <p:cNvSpPr txBox="1">
            <a:spLocks/>
          </p:cNvSpPr>
          <p:nvPr/>
        </p:nvSpPr>
        <p:spPr>
          <a:xfrm>
            <a:off x="375919" y="268819"/>
            <a:ext cx="8139431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BA3E06"/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3.2 Bundle Adjustment</a:t>
            </a:r>
            <a:endParaRPr lang="en-SG" sz="2400" b="1" dirty="0">
              <a:solidFill>
                <a:srgbClr val="BA3E06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BC536-E89A-42EA-850E-CF68AA3D0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  <a:t>28</a:t>
            </a:fld>
            <a:endParaRPr lang="en-SG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3949F66-5F65-4300-98AC-AC120555E6B0}"/>
              </a:ext>
            </a:extLst>
          </p:cNvPr>
          <p:cNvSpPr txBox="1">
            <a:spLocks/>
          </p:cNvSpPr>
          <p:nvPr/>
        </p:nvSpPr>
        <p:spPr>
          <a:xfrm>
            <a:off x="5560928" y="22605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3. Backend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968F9F-D9A8-4D7A-B224-EBFE9B666515}"/>
              </a:ext>
            </a:extLst>
          </p:cNvPr>
          <p:cNvSpPr txBox="1"/>
          <p:nvPr/>
        </p:nvSpPr>
        <p:spPr>
          <a:xfrm>
            <a:off x="146301" y="1124712"/>
            <a:ext cx="2196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u="sng" dirty="0">
                <a:solidFill>
                  <a:srgbClr val="BA3E0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Inside each iteration</a:t>
            </a:r>
            <a:endParaRPr lang="en-US" u="sng" dirty="0">
              <a:solidFill>
                <a:srgbClr val="BA3E0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0228C56-2645-4C0D-8611-E2D0EA42206D}"/>
              </a:ext>
            </a:extLst>
          </p:cNvPr>
          <p:cNvSpPr txBox="1"/>
          <p:nvPr/>
        </p:nvSpPr>
        <p:spPr>
          <a:xfrm>
            <a:off x="391813" y="1741099"/>
            <a:ext cx="46045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Cholesky Factorization --- CHOLMOD,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CXSParse</a:t>
            </a:r>
            <a:endParaRPr lang="en-US" sz="16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E208E59-0018-49DE-880A-1A11436C3F6D}"/>
              </a:ext>
            </a:extLst>
          </p:cNvPr>
          <p:cNvSpPr txBox="1"/>
          <p:nvPr/>
        </p:nvSpPr>
        <p:spPr>
          <a:xfrm>
            <a:off x="417502" y="2337773"/>
            <a:ext cx="4310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QR Factorization --- SPQR, Eigen QR module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70E331-1B4D-4D66-9053-ECE4403F5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391" y="3109131"/>
            <a:ext cx="4812742" cy="290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27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BC536-E89A-42EA-850E-CF68AA3D0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  <a:t>29</a:t>
            </a:fld>
            <a:endParaRPr lang="en-SG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3949F66-5F65-4300-98AC-AC120555E6B0}"/>
              </a:ext>
            </a:extLst>
          </p:cNvPr>
          <p:cNvSpPr txBox="1">
            <a:spLocks/>
          </p:cNvSpPr>
          <p:nvPr/>
        </p:nvSpPr>
        <p:spPr>
          <a:xfrm>
            <a:off x="5560928" y="22605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3. Backend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97A89B-9A61-499B-9205-188CF11CC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54" y="1062411"/>
            <a:ext cx="3092074" cy="443990"/>
          </a:xfrm>
          <a:prstGeom prst="rect">
            <a:avLst/>
          </a:prstGeom>
        </p:spPr>
      </p:pic>
      <p:pic>
        <p:nvPicPr>
          <p:cNvPr id="6" name="Picture 5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42FE386A-4A28-46A4-A559-4E4D0CC3C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54" y="2168276"/>
            <a:ext cx="5039746" cy="661855"/>
          </a:xfrm>
          <a:prstGeom prst="rect">
            <a:avLst/>
          </a:prstGeom>
        </p:spPr>
      </p:pic>
      <p:sp>
        <p:nvSpPr>
          <p:cNvPr id="12" name="Left Brace 11">
            <a:extLst>
              <a:ext uri="{FF2B5EF4-FFF2-40B4-BE49-F238E27FC236}">
                <a16:creationId xmlns:a16="http://schemas.microsoft.com/office/drawing/2014/main" id="{09E2BE89-C6E8-4D25-AF88-ED60EC5B7460}"/>
              </a:ext>
            </a:extLst>
          </p:cNvPr>
          <p:cNvSpPr/>
          <p:nvPr/>
        </p:nvSpPr>
        <p:spPr>
          <a:xfrm rot="16200000">
            <a:off x="1459284" y="983793"/>
            <a:ext cx="126387" cy="1124714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13F738A8-8F16-4E61-AAC8-26C5CD971577}"/>
              </a:ext>
            </a:extLst>
          </p:cNvPr>
          <p:cNvSpPr/>
          <p:nvPr/>
        </p:nvSpPr>
        <p:spPr>
          <a:xfrm rot="16200000">
            <a:off x="2666293" y="977448"/>
            <a:ext cx="126387" cy="1124714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23F65E-F5A9-4344-B1AA-384D16BC27F9}"/>
                  </a:ext>
                </a:extLst>
              </p:cNvPr>
              <p:cNvSpPr txBox="1"/>
              <p:nvPr/>
            </p:nvSpPr>
            <p:spPr>
              <a:xfrm>
                <a:off x="1252563" y="1711502"/>
                <a:ext cx="53982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rgbClr val="BA3E0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rgbClr val="BA3E0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rgbClr val="BA3E0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rgbClr val="BA3E0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  <m:r>
                            <m:rPr>
                              <m:sty m:val="p"/>
                            </m:rPr>
                            <a:rPr lang="en-US" altLang="zh-CN" sz="1400" i="1" smtClean="0">
                              <a:solidFill>
                                <a:srgbClr val="BA3E0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rgbClr val="BA3E06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23F65E-F5A9-4344-B1AA-384D16BC2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563" y="1711502"/>
                <a:ext cx="539827" cy="215444"/>
              </a:xfrm>
              <a:prstGeom prst="rect">
                <a:avLst/>
              </a:prstGeom>
              <a:blipFill>
                <a:blip r:embed="rId4"/>
                <a:stretch>
                  <a:fillRect l="-5618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0406AC-5518-42E9-9E82-D2A695A21792}"/>
                  </a:ext>
                </a:extLst>
              </p:cNvPr>
              <p:cNvSpPr txBox="1"/>
              <p:nvPr/>
            </p:nvSpPr>
            <p:spPr>
              <a:xfrm>
                <a:off x="2461324" y="1711502"/>
                <a:ext cx="5052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rgbClr val="BA3E0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rgbClr val="BA3E0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rgbClr val="BA3E0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1400" b="0" i="1" smtClean="0">
                              <a:solidFill>
                                <a:srgbClr val="BA3E0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sz="1400" b="0" i="1" smtClean="0">
                              <a:solidFill>
                                <a:srgbClr val="BA3E0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rgbClr val="BA3E06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0406AC-5518-42E9-9E82-D2A695A21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324" y="1711502"/>
                <a:ext cx="505203" cy="215444"/>
              </a:xfrm>
              <a:prstGeom prst="rect">
                <a:avLst/>
              </a:prstGeom>
              <a:blipFill>
                <a:blip r:embed="rId5"/>
                <a:stretch>
                  <a:fillRect l="-6024" r="-2410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1F0EAF3-72C1-428B-A8C1-5BBEFAF9A06D}"/>
              </a:ext>
            </a:extLst>
          </p:cNvPr>
          <p:cNvCxnSpPr/>
          <p:nvPr/>
        </p:nvCxnSpPr>
        <p:spPr>
          <a:xfrm>
            <a:off x="3630175" y="2620443"/>
            <a:ext cx="28346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2CE1B68-9AD3-43A9-918B-A568CF33122A}"/>
                  </a:ext>
                </a:extLst>
              </p:cNvPr>
              <p:cNvSpPr txBox="1"/>
              <p:nvPr/>
            </p:nvSpPr>
            <p:spPr>
              <a:xfrm>
                <a:off x="3157198" y="2634893"/>
                <a:ext cx="1512881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1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Jacobian matrix - Partial derivative of F w.r.t camera pose </a:t>
                </a:r>
                <a14:m>
                  <m:oMath xmlns:m="http://schemas.openxmlformats.org/officeDocument/2006/math">
                    <m:r>
                      <a:rPr lang="en-US" sz="11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𝝃</m:t>
                    </m:r>
                  </m:oMath>
                </a14:m>
                <a:endParaRPr lang="en-US" sz="11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2CE1B68-9AD3-43A9-918B-A568CF331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198" y="2634893"/>
                <a:ext cx="1512881" cy="600164"/>
              </a:xfrm>
              <a:prstGeom prst="rect">
                <a:avLst/>
              </a:prstGeom>
              <a:blipFill>
                <a:blip r:embed="rId6"/>
                <a:stretch>
                  <a:fillRect t="-1010" b="-5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0193239-67AA-4407-96C8-F4C53CDDE453}"/>
                  </a:ext>
                </a:extLst>
              </p:cNvPr>
              <p:cNvSpPr txBox="1"/>
              <p:nvPr/>
            </p:nvSpPr>
            <p:spPr>
              <a:xfrm>
                <a:off x="4207662" y="1519142"/>
                <a:ext cx="1644496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100" dirty="0">
                    <a:solidFill>
                      <a:srgbClr val="7030A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Jacobian matrix - Partial derivative of F w.r.t </a:t>
                </a:r>
                <a:r>
                  <a:rPr lang="en-US" altLang="zh-CN" sz="1100" dirty="0">
                    <a:solidFill>
                      <a:srgbClr val="7030A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landmark position</a:t>
                </a:r>
                <a:r>
                  <a:rPr lang="en-US" sz="1100" dirty="0">
                    <a:solidFill>
                      <a:srgbClr val="7030A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</m:oMath>
                </a14:m>
                <a:endParaRPr lang="en-US" sz="1100" b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0193239-67AA-4407-96C8-F4C53CDDE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62" y="1519142"/>
                <a:ext cx="1644496" cy="600164"/>
              </a:xfrm>
              <a:prstGeom prst="rect">
                <a:avLst/>
              </a:prstGeom>
              <a:blipFill>
                <a:blip r:embed="rId7"/>
                <a:stretch>
                  <a:fillRect t="-1010" b="-5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B0E996-787B-4484-9DD4-B9BBBC99D41A}"/>
              </a:ext>
            </a:extLst>
          </p:cNvPr>
          <p:cNvCxnSpPr/>
          <p:nvPr/>
        </p:nvCxnSpPr>
        <p:spPr>
          <a:xfrm>
            <a:off x="4528347" y="2617481"/>
            <a:ext cx="283464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73154663-C4EF-4030-A662-144368CEC2E3}"/>
              </a:ext>
            </a:extLst>
          </p:cNvPr>
          <p:cNvSpPr txBox="1">
            <a:spLocks/>
          </p:cNvSpPr>
          <p:nvPr/>
        </p:nvSpPr>
        <p:spPr>
          <a:xfrm>
            <a:off x="375919" y="268819"/>
            <a:ext cx="8139431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BA3E06"/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3.2 Visual SLAM BA</a:t>
            </a:r>
            <a:endParaRPr lang="en-SG" sz="2400" b="1" dirty="0">
              <a:solidFill>
                <a:srgbClr val="BA3E06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F015A5-F41A-407B-84BE-93B8EB40E565}"/>
                  </a:ext>
                </a:extLst>
              </p:cNvPr>
              <p:cNvSpPr txBox="1"/>
              <p:nvPr/>
            </p:nvSpPr>
            <p:spPr>
              <a:xfrm>
                <a:off x="446654" y="3492006"/>
                <a:ext cx="3858813" cy="587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𝜕𝛿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𝝃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𝝃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⨁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𝝃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𝝃</m:t>
                              </m:r>
                            </m:den>
                          </m:f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den>
                          </m:f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1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𝑷</m:t>
                              </m:r>
                              <m:r>
                                <a:rPr lang="en-US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num>
                            <m:den>
                              <m:r>
                                <a:rPr lang="en-US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𝜕𝛿</m:t>
                              </m:r>
                              <m:r>
                                <a:rPr lang="en-US" b="1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𝝃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F015A5-F41A-407B-84BE-93B8EB40E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654" y="3492006"/>
                <a:ext cx="3858813" cy="5872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7B6E5D8-E653-45CF-8BAA-7E08933AE945}"/>
                  </a:ext>
                </a:extLst>
              </p:cNvPr>
              <p:cNvSpPr txBox="1"/>
              <p:nvPr/>
            </p:nvSpPr>
            <p:spPr>
              <a:xfrm>
                <a:off x="7101768" y="1383656"/>
                <a:ext cx="769763" cy="2709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7B6E5D8-E653-45CF-8BAA-7E08933AE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1768" y="1383656"/>
                <a:ext cx="769763" cy="270972"/>
              </a:xfrm>
              <a:prstGeom prst="rect">
                <a:avLst/>
              </a:prstGeom>
              <a:blipFill>
                <a:blip r:embed="rId9"/>
                <a:stretch>
                  <a:fillRect l="-3968" r="-2381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1ACDAB5-3D27-49B2-AC02-B1CCB272943B}"/>
                  </a:ext>
                </a:extLst>
              </p:cNvPr>
              <p:cNvSpPr/>
              <p:nvPr/>
            </p:nvSpPr>
            <p:spPr>
              <a:xfrm>
                <a:off x="7034871" y="1836537"/>
                <a:ext cx="1148712" cy="358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2×6</m:t>
                        </m:r>
                      </m:sup>
                    </m:s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1ACDAB5-3D27-49B2-AC02-B1CCB27294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871" y="1836537"/>
                <a:ext cx="1148712" cy="358368"/>
              </a:xfrm>
              <a:prstGeom prst="rect">
                <a:avLst/>
              </a:prstGeom>
              <a:blipFill>
                <a:blip r:embed="rId10"/>
                <a:stretch>
                  <a:fillRect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A262D56-6A5A-4D18-B3F2-EFC727C89A26}"/>
                  </a:ext>
                </a:extLst>
              </p:cNvPr>
              <p:cNvSpPr/>
              <p:nvPr/>
            </p:nvSpPr>
            <p:spPr>
              <a:xfrm>
                <a:off x="7034871" y="2376814"/>
                <a:ext cx="1148712" cy="358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2×3</m:t>
                        </m:r>
                      </m:sup>
                    </m:s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A262D56-6A5A-4D18-B3F2-EFC727C89A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871" y="2376814"/>
                <a:ext cx="1148712" cy="358368"/>
              </a:xfrm>
              <a:prstGeom prst="rect">
                <a:avLst/>
              </a:prstGeom>
              <a:blipFill>
                <a:blip r:embed="rId11"/>
                <a:stretch>
                  <a:fillRect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CA628D7-AD6F-4A18-AC16-94A1E4559826}"/>
                  </a:ext>
                </a:extLst>
              </p:cNvPr>
              <p:cNvSpPr/>
              <p:nvPr/>
            </p:nvSpPr>
            <p:spPr>
              <a:xfrm>
                <a:off x="5486400" y="3287034"/>
                <a:ext cx="2497863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𝐊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∧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CA628D7-AD6F-4A18-AC16-94A1E45598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3287034"/>
                <a:ext cx="2497863" cy="111280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Left Brace 26">
            <a:extLst>
              <a:ext uri="{FF2B5EF4-FFF2-40B4-BE49-F238E27FC236}">
                <a16:creationId xmlns:a16="http://schemas.microsoft.com/office/drawing/2014/main" id="{8547BD66-19DE-497B-8BA8-25B78A4F96A9}"/>
              </a:ext>
            </a:extLst>
          </p:cNvPr>
          <p:cNvSpPr/>
          <p:nvPr/>
        </p:nvSpPr>
        <p:spPr>
          <a:xfrm rot="16200000">
            <a:off x="7234495" y="3984301"/>
            <a:ext cx="126387" cy="1124714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55DADCA-302B-4738-BC52-0A63FCE7AD85}"/>
                  </a:ext>
                </a:extLst>
              </p:cNvPr>
              <p:cNvSpPr/>
              <p:nvPr/>
            </p:nvSpPr>
            <p:spPr>
              <a:xfrm>
                <a:off x="6307890" y="4636641"/>
                <a:ext cx="276357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3D point in camera coordinate</a:t>
                </a: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55DADCA-302B-4738-BC52-0A63FCE7AD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890" y="4636641"/>
                <a:ext cx="2763577" cy="307777"/>
              </a:xfrm>
              <a:prstGeom prst="rect">
                <a:avLst/>
              </a:prstGeom>
              <a:blipFill>
                <a:blip r:embed="rId13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DC43CDE-F284-4582-B31B-3B6DD6789654}"/>
                  </a:ext>
                </a:extLst>
              </p:cNvPr>
              <p:cNvSpPr/>
              <p:nvPr/>
            </p:nvSpPr>
            <p:spPr>
              <a:xfrm>
                <a:off x="399577" y="4546658"/>
                <a:ext cx="3136051" cy="628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  <m:r>
                        <a:rPr lang="en-US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𝐑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DC43CDE-F284-4582-B31B-3B6DD67896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77" y="4546658"/>
                <a:ext cx="3136051" cy="62876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AC01E0C-B9C1-40A4-A610-995971FE813B}"/>
                  </a:ext>
                </a:extLst>
              </p:cNvPr>
              <p:cNvSpPr/>
              <p:nvPr/>
            </p:nvSpPr>
            <p:spPr>
              <a:xfrm>
                <a:off x="3794843" y="1114216"/>
                <a:ext cx="48923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AC01E0C-B9C1-40A4-A610-995971FE81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843" y="1114216"/>
                <a:ext cx="489236" cy="338554"/>
              </a:xfrm>
              <a:prstGeom prst="rect">
                <a:avLst/>
              </a:prstGeom>
              <a:blipFill>
                <a:blip r:embed="rId15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DF31FC5-76C0-4575-806E-96385F2C4D9C}"/>
                  </a:ext>
                </a:extLst>
              </p:cNvPr>
              <p:cNvSpPr/>
              <p:nvPr/>
            </p:nvSpPr>
            <p:spPr>
              <a:xfrm>
                <a:off x="5649942" y="2296339"/>
                <a:ext cx="48923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DF31FC5-76C0-4575-806E-96385F2C4D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942" y="2296339"/>
                <a:ext cx="489236" cy="338554"/>
              </a:xfrm>
              <a:prstGeom prst="rect">
                <a:avLst/>
              </a:prstGeom>
              <a:blipFill>
                <a:blip r:embed="rId16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44EE9C5-9102-4EAC-9989-A571BC7CCE72}"/>
                  </a:ext>
                </a:extLst>
              </p:cNvPr>
              <p:cNvSpPr/>
              <p:nvPr/>
            </p:nvSpPr>
            <p:spPr>
              <a:xfrm>
                <a:off x="4528347" y="4691762"/>
                <a:ext cx="60305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44EE9C5-9102-4EAC-9989-A571BC7CC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347" y="4691762"/>
                <a:ext cx="603050" cy="338554"/>
              </a:xfrm>
              <a:prstGeom prst="rect">
                <a:avLst/>
              </a:prstGeom>
              <a:blipFill>
                <a:blip r:embed="rId17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B87E478-F22C-4748-BFED-E0F92F75EF22}"/>
                  </a:ext>
                </a:extLst>
              </p:cNvPr>
              <p:cNvSpPr/>
              <p:nvPr/>
            </p:nvSpPr>
            <p:spPr>
              <a:xfrm>
                <a:off x="4537010" y="3622944"/>
                <a:ext cx="60305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B87E478-F22C-4748-BFED-E0F92F75EF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7010" y="3622944"/>
                <a:ext cx="603050" cy="338554"/>
              </a:xfrm>
              <a:prstGeom prst="rect">
                <a:avLst/>
              </a:prstGeom>
              <a:blipFill>
                <a:blip r:embed="rId18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5919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5DC0FB-A42C-4476-901F-0DE35A9F5733}"/>
              </a:ext>
            </a:extLst>
          </p:cNvPr>
          <p:cNvSpPr txBox="1">
            <a:spLocks/>
          </p:cNvSpPr>
          <p:nvPr/>
        </p:nvSpPr>
        <p:spPr>
          <a:xfrm>
            <a:off x="215900" y="213795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BA3E06"/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Application</a:t>
            </a:r>
            <a:endParaRPr lang="en-SG" sz="2400" b="1" dirty="0">
              <a:solidFill>
                <a:srgbClr val="BA3E06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BC536-E89A-42EA-850E-CF68AA3D0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  <a:t>3</a:t>
            </a:fld>
            <a:endParaRPr lang="en-SG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011F257-FBB2-4A8B-9AAE-9B58482FC744}"/>
              </a:ext>
            </a:extLst>
          </p:cNvPr>
          <p:cNvSpPr txBox="1">
            <a:spLocks/>
          </p:cNvSpPr>
          <p:nvPr/>
        </p:nvSpPr>
        <p:spPr>
          <a:xfrm>
            <a:off x="375919" y="1011639"/>
            <a:ext cx="8646159" cy="5344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SLAM: Simultaneous </a:t>
            </a:r>
            <a:r>
              <a:rPr lang="en-US" altLang="zh-CN" sz="1800" dirty="0">
                <a:solidFill>
                  <a:srgbClr val="BA3E0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Localization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en-US" altLang="zh-CN" sz="1800" dirty="0">
                <a:solidFill>
                  <a:srgbClr val="BA3E0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Mapping</a:t>
            </a:r>
            <a:endParaRPr lang="en-SG" altLang="zh-CN" sz="1800" dirty="0">
              <a:solidFill>
                <a:srgbClr val="BA3E06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图片 56">
            <a:extLst>
              <a:ext uri="{FF2B5EF4-FFF2-40B4-BE49-F238E27FC236}">
                <a16:creationId xmlns:a16="http://schemas.microsoft.com/office/drawing/2014/main" id="{469F9C3C-AA20-4D29-9240-C4A6936F1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287" y="4017180"/>
            <a:ext cx="2772747" cy="1637892"/>
          </a:xfrm>
          <a:prstGeom prst="rect">
            <a:avLst/>
          </a:prstGeom>
        </p:spPr>
      </p:pic>
      <p:sp>
        <p:nvSpPr>
          <p:cNvPr id="8" name="矩形 58">
            <a:extLst>
              <a:ext uri="{FF2B5EF4-FFF2-40B4-BE49-F238E27FC236}">
                <a16:creationId xmlns:a16="http://schemas.microsoft.com/office/drawing/2014/main" id="{BB6EB185-1D69-41B7-9514-B0D45A8E5CCC}"/>
              </a:ext>
            </a:extLst>
          </p:cNvPr>
          <p:cNvSpPr/>
          <p:nvPr/>
        </p:nvSpPr>
        <p:spPr>
          <a:xfrm>
            <a:off x="5322848" y="5619817"/>
            <a:ext cx="29959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162">
              <a:spcBef>
                <a:spcPts val="600"/>
              </a:spcBef>
              <a:buClr>
                <a:schemeClr val="accent2">
                  <a:lumMod val="60000"/>
                  <a:lumOff val="40000"/>
                </a:schemeClr>
              </a:buClr>
            </a:pPr>
            <a:r>
              <a:rPr lang="en-US" altLang="zh-CN" sz="1600" dirty="0">
                <a:latin typeface="Palatino Linotype" panose="02040502050505030304" pitchFamily="18" charset="0"/>
              </a:rPr>
              <a:t>Augmented Reality (AR) </a:t>
            </a:r>
          </a:p>
        </p:txBody>
      </p:sp>
      <p:pic>
        <p:nvPicPr>
          <p:cNvPr id="9" name="图片 59">
            <a:extLst>
              <a:ext uri="{FF2B5EF4-FFF2-40B4-BE49-F238E27FC236}">
                <a16:creationId xmlns:a16="http://schemas.microsoft.com/office/drawing/2014/main" id="{CA63F08F-786A-4FE0-82DD-6895D5EB1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623" y="1870419"/>
            <a:ext cx="2237624" cy="1647879"/>
          </a:xfrm>
          <a:prstGeom prst="rect">
            <a:avLst/>
          </a:prstGeom>
        </p:spPr>
      </p:pic>
      <p:sp>
        <p:nvSpPr>
          <p:cNvPr id="10" name="矩形 60">
            <a:extLst>
              <a:ext uri="{FF2B5EF4-FFF2-40B4-BE49-F238E27FC236}">
                <a16:creationId xmlns:a16="http://schemas.microsoft.com/office/drawing/2014/main" id="{E1EBC948-100A-4336-BE93-89C5CA1517F1}"/>
              </a:ext>
            </a:extLst>
          </p:cNvPr>
          <p:cNvSpPr/>
          <p:nvPr/>
        </p:nvSpPr>
        <p:spPr>
          <a:xfrm>
            <a:off x="7167594" y="2389044"/>
            <a:ext cx="16803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162">
              <a:spcBef>
                <a:spcPts val="600"/>
              </a:spcBef>
              <a:buClr>
                <a:schemeClr val="accent2">
                  <a:lumMod val="60000"/>
                  <a:lumOff val="40000"/>
                </a:schemeClr>
              </a:buClr>
            </a:pPr>
            <a:r>
              <a:rPr lang="en-US" altLang="zh-CN" sz="1600" dirty="0">
                <a:latin typeface="Palatino Linotype" panose="02040502050505030304" pitchFamily="18" charset="0"/>
              </a:rPr>
              <a:t>Visual Servo</a:t>
            </a:r>
          </a:p>
        </p:txBody>
      </p:sp>
      <p:sp>
        <p:nvSpPr>
          <p:cNvPr id="11" name="矩形 61">
            <a:extLst>
              <a:ext uri="{FF2B5EF4-FFF2-40B4-BE49-F238E27FC236}">
                <a16:creationId xmlns:a16="http://schemas.microsoft.com/office/drawing/2014/main" id="{9299E7A3-369B-46BF-8A6F-D4DC7EFBC86D}"/>
              </a:ext>
            </a:extLst>
          </p:cNvPr>
          <p:cNvSpPr/>
          <p:nvPr/>
        </p:nvSpPr>
        <p:spPr>
          <a:xfrm>
            <a:off x="879836" y="3697655"/>
            <a:ext cx="26670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162">
              <a:spcBef>
                <a:spcPts val="600"/>
              </a:spcBef>
              <a:buClr>
                <a:schemeClr val="accent2">
                  <a:lumMod val="60000"/>
                  <a:lumOff val="40000"/>
                </a:schemeClr>
              </a:buClr>
            </a:pPr>
            <a:r>
              <a:rPr lang="en-US" altLang="zh-CN" sz="1600" dirty="0">
                <a:latin typeface="Palatino Linotype" panose="02040502050505030304" pitchFamily="18" charset="0"/>
              </a:rPr>
              <a:t>Intelligent Hardware</a:t>
            </a:r>
          </a:p>
        </p:txBody>
      </p:sp>
      <p:pic>
        <p:nvPicPr>
          <p:cNvPr id="12" name="图片 62" descr="屏幕剪辑">
            <a:extLst>
              <a:ext uri="{FF2B5EF4-FFF2-40B4-BE49-F238E27FC236}">
                <a16:creationId xmlns:a16="http://schemas.microsoft.com/office/drawing/2014/main" id="{1C29DCCC-9463-4BD9-A8AF-5840A38C78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45" y="4282223"/>
            <a:ext cx="2667001" cy="1372849"/>
          </a:xfrm>
          <a:prstGeom prst="rect">
            <a:avLst/>
          </a:prstGeom>
        </p:spPr>
      </p:pic>
      <p:sp>
        <p:nvSpPr>
          <p:cNvPr id="13" name="矩形 63">
            <a:extLst>
              <a:ext uri="{FF2B5EF4-FFF2-40B4-BE49-F238E27FC236}">
                <a16:creationId xmlns:a16="http://schemas.microsoft.com/office/drawing/2014/main" id="{A78483BB-7941-4F95-96C4-B31B9F157E36}"/>
              </a:ext>
            </a:extLst>
          </p:cNvPr>
          <p:cNvSpPr/>
          <p:nvPr/>
        </p:nvSpPr>
        <p:spPr>
          <a:xfrm>
            <a:off x="879836" y="5599849"/>
            <a:ext cx="29959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162">
              <a:spcBef>
                <a:spcPts val="600"/>
              </a:spcBef>
              <a:buClr>
                <a:schemeClr val="accent2">
                  <a:lumMod val="60000"/>
                  <a:lumOff val="40000"/>
                </a:schemeClr>
              </a:buClr>
            </a:pPr>
            <a:r>
              <a:rPr lang="en-US" altLang="zh-CN" sz="1600" dirty="0">
                <a:latin typeface="Palatino Linotype" panose="02040502050505030304" pitchFamily="18" charset="0"/>
              </a:rPr>
              <a:t>Autonomous Driving</a:t>
            </a:r>
          </a:p>
        </p:txBody>
      </p:sp>
      <p:pic>
        <p:nvPicPr>
          <p:cNvPr id="14" name="图片 65">
            <a:extLst>
              <a:ext uri="{FF2B5EF4-FFF2-40B4-BE49-F238E27FC236}">
                <a16:creationId xmlns:a16="http://schemas.microsoft.com/office/drawing/2014/main" id="{EE88E668-E155-46DA-9342-C96E3EB67B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80" y="1805862"/>
            <a:ext cx="3112681" cy="17750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57A63525-C680-48D0-8050-BAF8EB89989B}"/>
              </a:ext>
            </a:extLst>
          </p:cNvPr>
          <p:cNvSpPr txBox="1">
            <a:spLocks/>
          </p:cNvSpPr>
          <p:nvPr/>
        </p:nvSpPr>
        <p:spPr>
          <a:xfrm>
            <a:off x="5579911" y="19261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1. Introduction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1708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BC536-E89A-42EA-850E-CF68AA3D0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  <a:t>30</a:t>
            </a:fld>
            <a:endParaRPr lang="en-SG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3949F66-5F65-4300-98AC-AC120555E6B0}"/>
              </a:ext>
            </a:extLst>
          </p:cNvPr>
          <p:cNvSpPr txBox="1">
            <a:spLocks/>
          </p:cNvSpPr>
          <p:nvPr/>
        </p:nvSpPr>
        <p:spPr>
          <a:xfrm>
            <a:off x="5560928" y="22605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3. Backend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42FE386A-4A28-46A4-A559-4E4D0CC3C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18" y="1188214"/>
            <a:ext cx="5039746" cy="661855"/>
          </a:xfrm>
          <a:prstGeom prst="rect">
            <a:avLst/>
          </a:prstGeom>
        </p:spPr>
      </p:pic>
      <p:pic>
        <p:nvPicPr>
          <p:cNvPr id="9" name="Picture 8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3081F463-ED68-4F10-9F57-A021F1E32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61" y="2936325"/>
            <a:ext cx="6193477" cy="654701"/>
          </a:xfrm>
          <a:prstGeom prst="rect">
            <a:avLst/>
          </a:prstGeom>
        </p:spPr>
      </p:pic>
      <p:pic>
        <p:nvPicPr>
          <p:cNvPr id="11" name="Picture 10" descr="A person looking at the camera&#10;&#10;Description generated with high confidence">
            <a:extLst>
              <a:ext uri="{FF2B5EF4-FFF2-40B4-BE49-F238E27FC236}">
                <a16:creationId xmlns:a16="http://schemas.microsoft.com/office/drawing/2014/main" id="{8829DC33-C83E-4267-85E4-573E09E1E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18" y="2097140"/>
            <a:ext cx="3791144" cy="759538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A26C5769-191E-4333-B3C8-08359416A9F7}"/>
              </a:ext>
            </a:extLst>
          </p:cNvPr>
          <p:cNvSpPr txBox="1">
            <a:spLocks/>
          </p:cNvSpPr>
          <p:nvPr/>
        </p:nvSpPr>
        <p:spPr>
          <a:xfrm>
            <a:off x="375919" y="268819"/>
            <a:ext cx="4196081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BA3E06"/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3.3 Sparsity</a:t>
            </a:r>
            <a:endParaRPr lang="en-SG" sz="2400" b="1" dirty="0">
              <a:solidFill>
                <a:srgbClr val="BA3E06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AA95685-AC0A-43CF-9C1C-41B311CF1C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232" y="1587262"/>
            <a:ext cx="2542836" cy="3651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CD41FDA-4D69-4ED9-B3E6-658D4ABCF2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648" y="3527814"/>
            <a:ext cx="4073715" cy="26084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B9B31F3-4C62-446A-81A0-47022584C527}"/>
                  </a:ext>
                </a:extLst>
              </p:cNvPr>
              <p:cNvSpPr txBox="1"/>
              <p:nvPr/>
            </p:nvSpPr>
            <p:spPr>
              <a:xfrm>
                <a:off x="169101" y="4431928"/>
                <a:ext cx="7916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B9B31F3-4C62-446A-81A0-47022584C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01" y="4431928"/>
                <a:ext cx="791639" cy="400110"/>
              </a:xfrm>
              <a:prstGeom prst="rect">
                <a:avLst/>
              </a:prstGeom>
              <a:blipFill>
                <a:blip r:embed="rId7"/>
                <a:stretch>
                  <a:fillRect l="-3077" t="-7576" r="-6923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75915332-2C04-4F44-AF9E-F7F76674DA84}"/>
              </a:ext>
            </a:extLst>
          </p:cNvPr>
          <p:cNvGrpSpPr/>
          <p:nvPr/>
        </p:nvGrpSpPr>
        <p:grpSpPr>
          <a:xfrm>
            <a:off x="1067929" y="4431928"/>
            <a:ext cx="79902" cy="453751"/>
            <a:chOff x="2567032" y="1627464"/>
            <a:chExt cx="79694" cy="2206305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5251992-0217-4C73-B339-B79D7B3DC7BB}"/>
                </a:ext>
              </a:extLst>
            </p:cNvPr>
            <p:cNvCxnSpPr/>
            <p:nvPr/>
          </p:nvCxnSpPr>
          <p:spPr>
            <a:xfrm>
              <a:off x="2567032" y="1627464"/>
              <a:ext cx="0" cy="2206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FC32B32-06EF-474A-BFE8-6CD3686A03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7034" y="1639029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CF5CD58-E0CD-4034-A077-FE0FC6790E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7034" y="3825832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E2CD01EB-7849-4B21-A74F-10F9A4679CB1}"/>
              </a:ext>
            </a:extLst>
          </p:cNvPr>
          <p:cNvSpPr/>
          <p:nvPr/>
        </p:nvSpPr>
        <p:spPr>
          <a:xfrm>
            <a:off x="1305969" y="4514846"/>
            <a:ext cx="590550" cy="23427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F3EBD65-AFBE-4AB6-8D23-CA6FFB69E47F}"/>
              </a:ext>
            </a:extLst>
          </p:cNvPr>
          <p:cNvSpPr/>
          <p:nvPr/>
        </p:nvSpPr>
        <p:spPr>
          <a:xfrm>
            <a:off x="2666898" y="4514846"/>
            <a:ext cx="254729" cy="23427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B114B1E-7557-44BA-8F2A-A113F843CA0C}"/>
                  </a:ext>
                </a:extLst>
              </p:cNvPr>
              <p:cNvSpPr txBox="1"/>
              <p:nvPr/>
            </p:nvSpPr>
            <p:spPr>
              <a:xfrm>
                <a:off x="1410253" y="4174815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B114B1E-7557-44BA-8F2A-A113F843C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253" y="4174815"/>
                <a:ext cx="362125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D3ED774-A4F0-495D-92F3-9A734F20215A}"/>
                  </a:ext>
                </a:extLst>
              </p:cNvPr>
              <p:cNvSpPr txBox="1"/>
              <p:nvPr/>
            </p:nvSpPr>
            <p:spPr>
              <a:xfrm>
                <a:off x="2150143" y="4174815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D3ED774-A4F0-495D-92F3-9A734F202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143" y="4174815"/>
                <a:ext cx="362125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F37AE3D-FB71-44E6-B2C3-EDE1C16B5742}"/>
                  </a:ext>
                </a:extLst>
              </p:cNvPr>
              <p:cNvSpPr txBox="1"/>
              <p:nvPr/>
            </p:nvSpPr>
            <p:spPr>
              <a:xfrm>
                <a:off x="2617711" y="4174815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F37AE3D-FB71-44E6-B2C3-EDE1C16B5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711" y="4174815"/>
                <a:ext cx="362125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570ACCF-9C7C-4E33-96B0-22E66F55947A}"/>
                  </a:ext>
                </a:extLst>
              </p:cNvPr>
              <p:cNvSpPr txBox="1"/>
              <p:nvPr/>
            </p:nvSpPr>
            <p:spPr>
              <a:xfrm>
                <a:off x="2979836" y="4174923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570ACCF-9C7C-4E33-96B0-22E66F559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836" y="4174923"/>
                <a:ext cx="362125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E0DCCB1-2A34-4F54-BA96-2704DDF8964D}"/>
                  </a:ext>
                </a:extLst>
              </p:cNvPr>
              <p:cNvSpPr txBox="1"/>
              <p:nvPr/>
            </p:nvSpPr>
            <p:spPr>
              <a:xfrm>
                <a:off x="3341961" y="4174815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E0DCCB1-2A34-4F54-BA96-2704DDF89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961" y="4174815"/>
                <a:ext cx="362125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A858DFC-AA4F-4B7A-A83D-E8D646AF79F0}"/>
                  </a:ext>
                </a:extLst>
              </p:cNvPr>
              <p:cNvSpPr txBox="1"/>
              <p:nvPr/>
            </p:nvSpPr>
            <p:spPr>
              <a:xfrm>
                <a:off x="3704086" y="4174815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A858DFC-AA4F-4B7A-A83D-E8D646AF7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086" y="4174815"/>
                <a:ext cx="362125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E31543D-F5A4-4A01-A76C-9AC55D907DE6}"/>
                  </a:ext>
                </a:extLst>
              </p:cNvPr>
              <p:cNvSpPr txBox="1"/>
              <p:nvPr/>
            </p:nvSpPr>
            <p:spPr>
              <a:xfrm>
                <a:off x="4066211" y="4174815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E31543D-F5A4-4A01-A76C-9AC55D907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211" y="4174815"/>
                <a:ext cx="362125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9B55546-62EB-4EB3-AA9A-3EA59A7BD78E}"/>
                  </a:ext>
                </a:extLst>
              </p:cNvPr>
              <p:cNvSpPr txBox="1"/>
              <p:nvPr/>
            </p:nvSpPr>
            <p:spPr>
              <a:xfrm>
                <a:off x="4428336" y="4174815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9B55546-62EB-4EB3-AA9A-3EA59A7BD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336" y="4174815"/>
                <a:ext cx="362125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454BF38B-4C89-4045-A5FF-AA6739B88B99}"/>
              </a:ext>
            </a:extLst>
          </p:cNvPr>
          <p:cNvGrpSpPr/>
          <p:nvPr/>
        </p:nvGrpSpPr>
        <p:grpSpPr>
          <a:xfrm flipH="1">
            <a:off x="4790461" y="4431928"/>
            <a:ext cx="79902" cy="453751"/>
            <a:chOff x="2567032" y="1627464"/>
            <a:chExt cx="79694" cy="2206305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5FBF067-631D-4893-AEA9-4ED1A32742E9}"/>
                </a:ext>
              </a:extLst>
            </p:cNvPr>
            <p:cNvCxnSpPr/>
            <p:nvPr/>
          </p:nvCxnSpPr>
          <p:spPr>
            <a:xfrm>
              <a:off x="2567032" y="1627464"/>
              <a:ext cx="0" cy="2206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B0B47DF-0C12-44ED-8521-6D8657F8F8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7034" y="1639029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ED5B5D3-13AB-4ECF-BB33-0BC37235F0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7034" y="3825832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209E72A-CC58-410D-8CBC-A7D24DC642CF}"/>
                  </a:ext>
                </a:extLst>
              </p:cNvPr>
              <p:cNvSpPr/>
              <p:nvPr/>
            </p:nvSpPr>
            <p:spPr>
              <a:xfrm>
                <a:off x="4609398" y="2297974"/>
                <a:ext cx="60305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209E72A-CC58-410D-8CBC-A7D24DC642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398" y="2297974"/>
                <a:ext cx="603050" cy="338554"/>
              </a:xfrm>
              <a:prstGeom prst="rect">
                <a:avLst/>
              </a:prstGeom>
              <a:blipFill>
                <a:blip r:embed="rId16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7D23651-5C67-4088-B041-719BFB67D68F}"/>
                  </a:ext>
                </a:extLst>
              </p:cNvPr>
              <p:cNvSpPr/>
              <p:nvPr/>
            </p:nvSpPr>
            <p:spPr>
              <a:xfrm>
                <a:off x="5448774" y="1355127"/>
                <a:ext cx="48923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7D23651-5C67-4088-B041-719BFB67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774" y="1355127"/>
                <a:ext cx="489236" cy="338554"/>
              </a:xfrm>
              <a:prstGeom prst="rect">
                <a:avLst/>
              </a:prstGeom>
              <a:blipFill>
                <a:blip r:embed="rId17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A09FD11-0B80-42E8-BD1D-418F3EA9D8B7}"/>
                  </a:ext>
                </a:extLst>
              </p:cNvPr>
              <p:cNvSpPr/>
              <p:nvPr/>
            </p:nvSpPr>
            <p:spPr>
              <a:xfrm>
                <a:off x="8654764" y="1581018"/>
                <a:ext cx="4491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A09FD11-0B80-42E8-BD1D-418F3EA9D8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764" y="1581018"/>
                <a:ext cx="449162" cy="307777"/>
              </a:xfrm>
              <a:prstGeom prst="rect">
                <a:avLst/>
              </a:prstGeom>
              <a:blipFill>
                <a:blip r:embed="rId18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86611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BC536-E89A-42EA-850E-CF68AA3D0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  <a:t>31</a:t>
            </a:fld>
            <a:endParaRPr lang="en-SG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3949F66-5F65-4300-98AC-AC120555E6B0}"/>
              </a:ext>
            </a:extLst>
          </p:cNvPr>
          <p:cNvSpPr txBox="1">
            <a:spLocks/>
          </p:cNvSpPr>
          <p:nvPr/>
        </p:nvSpPr>
        <p:spPr>
          <a:xfrm>
            <a:off x="5560928" y="22605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3. Backend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26C5769-191E-4333-B3C8-08359416A9F7}"/>
              </a:ext>
            </a:extLst>
          </p:cNvPr>
          <p:cNvSpPr txBox="1">
            <a:spLocks/>
          </p:cNvSpPr>
          <p:nvPr/>
        </p:nvSpPr>
        <p:spPr>
          <a:xfrm>
            <a:off x="375919" y="268819"/>
            <a:ext cx="4196081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BA3E06"/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3.3 Sparsity</a:t>
            </a:r>
            <a:endParaRPr lang="en-SG" sz="2400" b="1" dirty="0">
              <a:solidFill>
                <a:srgbClr val="BA3E06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AD00109-5D4D-4BC4-AF81-9320A0ACD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432" y="4012603"/>
            <a:ext cx="3332564" cy="213388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0682846-2008-405F-B05E-6A30169A39A0}"/>
              </a:ext>
            </a:extLst>
          </p:cNvPr>
          <p:cNvSpPr txBox="1"/>
          <p:nvPr/>
        </p:nvSpPr>
        <p:spPr>
          <a:xfrm>
            <a:off x="106717" y="2057131"/>
            <a:ext cx="605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J 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6E87FBF-3C45-42BE-A17B-CE286F27EB23}"/>
                  </a:ext>
                </a:extLst>
              </p:cNvPr>
              <p:cNvSpPr txBox="1"/>
              <p:nvPr/>
            </p:nvSpPr>
            <p:spPr>
              <a:xfrm>
                <a:off x="799562" y="1174278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6E87FBF-3C45-42BE-A17B-CE286F27E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62" y="1174278"/>
                <a:ext cx="362125" cy="276999"/>
              </a:xfrm>
              <a:prstGeom prst="rect">
                <a:avLst/>
              </a:prstGeom>
              <a:blipFill>
                <a:blip r:embed="rId3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5E222BCE-3CE2-4AC3-802A-98A59F6E0877}"/>
              </a:ext>
            </a:extLst>
          </p:cNvPr>
          <p:cNvGrpSpPr/>
          <p:nvPr/>
        </p:nvGrpSpPr>
        <p:grpSpPr>
          <a:xfrm>
            <a:off x="770845" y="1226620"/>
            <a:ext cx="79694" cy="2206305"/>
            <a:chOff x="2567032" y="1627464"/>
            <a:chExt cx="79694" cy="2206305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3837DE6-E4BC-40BB-B433-7DB6CC44915E}"/>
                </a:ext>
              </a:extLst>
            </p:cNvPr>
            <p:cNvCxnSpPr/>
            <p:nvPr/>
          </p:nvCxnSpPr>
          <p:spPr>
            <a:xfrm>
              <a:off x="2567032" y="1627464"/>
              <a:ext cx="0" cy="2206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0DC9A5E-2521-4CD3-B246-EF255F33D2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7034" y="1639029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8A4CBF0-3C80-45B7-9FB6-DB83A9334A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7034" y="3825832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61C19D5-5BD1-4055-A352-2E5C7F6F2435}"/>
              </a:ext>
            </a:extLst>
          </p:cNvPr>
          <p:cNvGrpSpPr/>
          <p:nvPr/>
        </p:nvGrpSpPr>
        <p:grpSpPr>
          <a:xfrm flipH="1">
            <a:off x="1081995" y="1235009"/>
            <a:ext cx="79694" cy="2206305"/>
            <a:chOff x="2567032" y="1627464"/>
            <a:chExt cx="79694" cy="2206305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D325ED5-2E42-41E7-A30E-DF94F18F86B4}"/>
                </a:ext>
              </a:extLst>
            </p:cNvPr>
            <p:cNvCxnSpPr/>
            <p:nvPr/>
          </p:nvCxnSpPr>
          <p:spPr>
            <a:xfrm>
              <a:off x="2567032" y="1627464"/>
              <a:ext cx="0" cy="2206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D66DAE5-27F6-4C33-BE96-E4551D5AF0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7034" y="1634266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6C92604-FEDD-41F3-A463-E16BDD4C00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7034" y="3821069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FAD0809-E67B-4F55-8BBD-69582959F6B7}"/>
              </a:ext>
            </a:extLst>
          </p:cNvPr>
          <p:cNvGrpSpPr/>
          <p:nvPr/>
        </p:nvGrpSpPr>
        <p:grpSpPr>
          <a:xfrm>
            <a:off x="1758702" y="1241927"/>
            <a:ext cx="79694" cy="2206305"/>
            <a:chOff x="2567032" y="1627464"/>
            <a:chExt cx="79694" cy="2206305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A35649F-EE66-48A1-9978-7D6445D1ED9B}"/>
                </a:ext>
              </a:extLst>
            </p:cNvPr>
            <p:cNvCxnSpPr/>
            <p:nvPr/>
          </p:nvCxnSpPr>
          <p:spPr>
            <a:xfrm>
              <a:off x="2567032" y="1627464"/>
              <a:ext cx="0" cy="2206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10CB2E0-1162-4ABF-985F-CF699D38EF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7034" y="1639029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E93CE0D-4338-43D8-95F2-5877FFA0F7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7034" y="3825832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D98D76F-909D-4FCB-970A-20C253DF8E6C}"/>
              </a:ext>
            </a:extLst>
          </p:cNvPr>
          <p:cNvGrpSpPr/>
          <p:nvPr/>
        </p:nvGrpSpPr>
        <p:grpSpPr>
          <a:xfrm flipH="1">
            <a:off x="5481234" y="1241927"/>
            <a:ext cx="79694" cy="2206305"/>
            <a:chOff x="2567032" y="1627464"/>
            <a:chExt cx="79694" cy="2206305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0E7ED40-D9A1-486A-A1B2-AAF08D3D1785}"/>
                </a:ext>
              </a:extLst>
            </p:cNvPr>
            <p:cNvCxnSpPr/>
            <p:nvPr/>
          </p:nvCxnSpPr>
          <p:spPr>
            <a:xfrm>
              <a:off x="2567032" y="1627464"/>
              <a:ext cx="0" cy="2206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BE801C4-7099-4E6E-941B-EF69CD432F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7034" y="1634266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DA45A31-39B3-46E4-A142-D566D897D0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7034" y="3821069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209372B-75D7-4D09-8214-15F9014EBDEC}"/>
                  </a:ext>
                </a:extLst>
              </p:cNvPr>
              <p:cNvSpPr txBox="1"/>
              <p:nvPr/>
            </p:nvSpPr>
            <p:spPr>
              <a:xfrm>
                <a:off x="801194" y="1468010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209372B-75D7-4D09-8214-15F9014EB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4" y="1468010"/>
                <a:ext cx="362125" cy="276999"/>
              </a:xfrm>
              <a:prstGeom prst="rect">
                <a:avLst/>
              </a:prstGeom>
              <a:blipFill>
                <a:blip r:embed="rId4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5D903DB-B092-48A3-8BC1-5B8030B072B0}"/>
                  </a:ext>
                </a:extLst>
              </p:cNvPr>
              <p:cNvSpPr txBox="1"/>
              <p:nvPr/>
            </p:nvSpPr>
            <p:spPr>
              <a:xfrm>
                <a:off x="799562" y="1735078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5D903DB-B092-48A3-8BC1-5B8030B07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62" y="1735078"/>
                <a:ext cx="362125" cy="276999"/>
              </a:xfrm>
              <a:prstGeom prst="rect">
                <a:avLst/>
              </a:prstGeom>
              <a:blipFill>
                <a:blip r:embed="rId5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BC7F4E8-A2C9-4A62-9821-0B6528DD43E9}"/>
                  </a:ext>
                </a:extLst>
              </p:cNvPr>
              <p:cNvSpPr txBox="1"/>
              <p:nvPr/>
            </p:nvSpPr>
            <p:spPr>
              <a:xfrm>
                <a:off x="786921" y="2028810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BC7F4E8-A2C9-4A62-9821-0B6528DD4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921" y="2028810"/>
                <a:ext cx="362125" cy="276999"/>
              </a:xfrm>
              <a:prstGeom prst="rect">
                <a:avLst/>
              </a:prstGeom>
              <a:blipFill>
                <a:blip r:embed="rId6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0072970-E63C-46D8-A570-FCF2AA30DCFF}"/>
                  </a:ext>
                </a:extLst>
              </p:cNvPr>
              <p:cNvSpPr txBox="1"/>
              <p:nvPr/>
            </p:nvSpPr>
            <p:spPr>
              <a:xfrm>
                <a:off x="798747" y="2297469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0072970-E63C-46D8-A570-FCF2AA30D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47" y="2297469"/>
                <a:ext cx="362125" cy="276999"/>
              </a:xfrm>
              <a:prstGeom prst="rect">
                <a:avLst/>
              </a:prstGeom>
              <a:blipFill>
                <a:blip r:embed="rId7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56AF247-3D4B-4CED-806D-7D1E1EC35456}"/>
                  </a:ext>
                </a:extLst>
              </p:cNvPr>
              <p:cNvSpPr txBox="1"/>
              <p:nvPr/>
            </p:nvSpPr>
            <p:spPr>
              <a:xfrm>
                <a:off x="800379" y="2591201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56AF247-3D4B-4CED-806D-7D1E1EC35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79" y="2591201"/>
                <a:ext cx="362125" cy="276999"/>
              </a:xfrm>
              <a:prstGeom prst="rect">
                <a:avLst/>
              </a:prstGeom>
              <a:blipFill>
                <a:blip r:embed="rId8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C9090DB-7D67-4853-8D3B-222FB63BB745}"/>
                  </a:ext>
                </a:extLst>
              </p:cNvPr>
              <p:cNvSpPr txBox="1"/>
              <p:nvPr/>
            </p:nvSpPr>
            <p:spPr>
              <a:xfrm>
                <a:off x="798747" y="2858269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C9090DB-7D67-4853-8D3B-222FB63BB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47" y="2858269"/>
                <a:ext cx="362125" cy="276999"/>
              </a:xfrm>
              <a:prstGeom prst="rect">
                <a:avLst/>
              </a:prstGeom>
              <a:blipFill>
                <a:blip r:embed="rId9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6CE760B-A10B-48C5-AD01-7791CDDC78E7}"/>
                  </a:ext>
                </a:extLst>
              </p:cNvPr>
              <p:cNvSpPr txBox="1"/>
              <p:nvPr/>
            </p:nvSpPr>
            <p:spPr>
              <a:xfrm>
                <a:off x="786106" y="3152001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6CE760B-A10B-48C5-AD01-7791CDDC7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06" y="3152001"/>
                <a:ext cx="362125" cy="276999"/>
              </a:xfrm>
              <a:prstGeom prst="rect">
                <a:avLst/>
              </a:prstGeom>
              <a:blipFill>
                <a:blip r:embed="rId10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ectangle 67">
            <a:extLst>
              <a:ext uri="{FF2B5EF4-FFF2-40B4-BE49-F238E27FC236}">
                <a16:creationId xmlns:a16="http://schemas.microsoft.com/office/drawing/2014/main" id="{52FCD615-6017-4546-9146-2C87269364D0}"/>
              </a:ext>
            </a:extLst>
          </p:cNvPr>
          <p:cNvSpPr/>
          <p:nvPr/>
        </p:nvSpPr>
        <p:spPr>
          <a:xfrm>
            <a:off x="1281301" y="2066636"/>
            <a:ext cx="357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CA0086E-054C-4310-A8D7-15842E7C79FE}"/>
              </a:ext>
            </a:extLst>
          </p:cNvPr>
          <p:cNvSpPr/>
          <p:nvPr/>
        </p:nvSpPr>
        <p:spPr>
          <a:xfrm>
            <a:off x="1986814" y="1264438"/>
            <a:ext cx="590550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57A1B5B-1AA7-422D-9D36-FF339DC13E44}"/>
              </a:ext>
            </a:extLst>
          </p:cNvPr>
          <p:cNvSpPr/>
          <p:nvPr/>
        </p:nvSpPr>
        <p:spPr>
          <a:xfrm>
            <a:off x="1986814" y="1545470"/>
            <a:ext cx="590550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A050121-2E38-422F-927C-099BAD5133E9}"/>
              </a:ext>
            </a:extLst>
          </p:cNvPr>
          <p:cNvSpPr/>
          <p:nvPr/>
        </p:nvSpPr>
        <p:spPr>
          <a:xfrm>
            <a:off x="1986814" y="1812538"/>
            <a:ext cx="590550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4B162F3-A1EB-487A-B68B-A2C06CDA21AC}"/>
              </a:ext>
            </a:extLst>
          </p:cNvPr>
          <p:cNvSpPr/>
          <p:nvPr/>
        </p:nvSpPr>
        <p:spPr>
          <a:xfrm>
            <a:off x="1986814" y="2106270"/>
            <a:ext cx="590550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3BBC6A6-583B-4EF6-BB7B-81EFE230952E}"/>
              </a:ext>
            </a:extLst>
          </p:cNvPr>
          <p:cNvSpPr/>
          <p:nvPr/>
        </p:nvSpPr>
        <p:spPr>
          <a:xfrm>
            <a:off x="2726704" y="2394713"/>
            <a:ext cx="590550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2E11B0F-8035-4244-9F7A-F5B10ED5B44A}"/>
              </a:ext>
            </a:extLst>
          </p:cNvPr>
          <p:cNvSpPr/>
          <p:nvPr/>
        </p:nvSpPr>
        <p:spPr>
          <a:xfrm>
            <a:off x="2726704" y="2675745"/>
            <a:ext cx="590550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C7A8952-4BE7-431A-A8C8-9B4193419C8E}"/>
              </a:ext>
            </a:extLst>
          </p:cNvPr>
          <p:cNvSpPr/>
          <p:nvPr/>
        </p:nvSpPr>
        <p:spPr>
          <a:xfrm>
            <a:off x="2726704" y="2942813"/>
            <a:ext cx="590550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BD1CF5C-A681-4939-9FCA-2B524B8C9CB0}"/>
              </a:ext>
            </a:extLst>
          </p:cNvPr>
          <p:cNvSpPr/>
          <p:nvPr/>
        </p:nvSpPr>
        <p:spPr>
          <a:xfrm>
            <a:off x="2726704" y="3236545"/>
            <a:ext cx="590550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FE4DBFD-CF9F-4BCB-8A1E-C31DDAF0514D}"/>
              </a:ext>
            </a:extLst>
          </p:cNvPr>
          <p:cNvSpPr/>
          <p:nvPr/>
        </p:nvSpPr>
        <p:spPr>
          <a:xfrm>
            <a:off x="3415881" y="1264438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4C4321A-AB0E-4324-B40A-DF086DE74F7F}"/>
                  </a:ext>
                </a:extLst>
              </p:cNvPr>
              <p:cNvSpPr txBox="1"/>
              <p:nvPr/>
            </p:nvSpPr>
            <p:spPr>
              <a:xfrm>
                <a:off x="2101026" y="1002614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4C4321A-AB0E-4324-B40A-DF086DE74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026" y="1002614"/>
                <a:ext cx="362125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7E3F51E-9E3B-453D-A6D7-D331AB0CF256}"/>
                  </a:ext>
                </a:extLst>
              </p:cNvPr>
              <p:cNvSpPr txBox="1"/>
              <p:nvPr/>
            </p:nvSpPr>
            <p:spPr>
              <a:xfrm>
                <a:off x="2840916" y="1002614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7E3F51E-9E3B-453D-A6D7-D331AB0CF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916" y="1002614"/>
                <a:ext cx="362125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A0BDB14-B21E-498D-BDE4-60C76C96A336}"/>
                  </a:ext>
                </a:extLst>
              </p:cNvPr>
              <p:cNvSpPr txBox="1"/>
              <p:nvPr/>
            </p:nvSpPr>
            <p:spPr>
              <a:xfrm>
                <a:off x="3308484" y="1002614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A0BDB14-B21E-498D-BDE4-60C76C96A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484" y="1002614"/>
                <a:ext cx="362125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B0070DE-C19A-4315-8095-B8C5A80FD99C}"/>
                  </a:ext>
                </a:extLst>
              </p:cNvPr>
              <p:cNvSpPr txBox="1"/>
              <p:nvPr/>
            </p:nvSpPr>
            <p:spPr>
              <a:xfrm>
                <a:off x="3670609" y="1002722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B0070DE-C19A-4315-8095-B8C5A80FD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609" y="1002722"/>
                <a:ext cx="362125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2B93731-BFEE-4954-A68B-0D66DDBE6B1B}"/>
                  </a:ext>
                </a:extLst>
              </p:cNvPr>
              <p:cNvSpPr txBox="1"/>
              <p:nvPr/>
            </p:nvSpPr>
            <p:spPr>
              <a:xfrm>
                <a:off x="4032734" y="1002614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2B93731-BFEE-4954-A68B-0D66DDBE6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734" y="1002614"/>
                <a:ext cx="362125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799BC69-A05E-4DE2-BE05-423A6F5BE402}"/>
                  </a:ext>
                </a:extLst>
              </p:cNvPr>
              <p:cNvSpPr txBox="1"/>
              <p:nvPr/>
            </p:nvSpPr>
            <p:spPr>
              <a:xfrm>
                <a:off x="4394859" y="1002614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799BC69-A05E-4DE2-BE05-423A6F5BE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859" y="1002614"/>
                <a:ext cx="362125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38398A9-01B5-4FF4-94FA-9909F8FA840D}"/>
                  </a:ext>
                </a:extLst>
              </p:cNvPr>
              <p:cNvSpPr txBox="1"/>
              <p:nvPr/>
            </p:nvSpPr>
            <p:spPr>
              <a:xfrm>
                <a:off x="4756984" y="1002614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38398A9-01B5-4FF4-94FA-9909F8FA8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984" y="1002614"/>
                <a:ext cx="362125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9E13F95-35DE-46BC-87ED-B3C909CD01E9}"/>
                  </a:ext>
                </a:extLst>
              </p:cNvPr>
              <p:cNvSpPr txBox="1"/>
              <p:nvPr/>
            </p:nvSpPr>
            <p:spPr>
              <a:xfrm>
                <a:off x="5119109" y="1002614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9E13F95-35DE-46BC-87ED-B3C909CD0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109" y="1002614"/>
                <a:ext cx="362125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ectangle 85">
            <a:extLst>
              <a:ext uri="{FF2B5EF4-FFF2-40B4-BE49-F238E27FC236}">
                <a16:creationId xmlns:a16="http://schemas.microsoft.com/office/drawing/2014/main" id="{1D641FC9-F50F-4542-ABA3-6038D19C8418}"/>
              </a:ext>
            </a:extLst>
          </p:cNvPr>
          <p:cNvSpPr/>
          <p:nvPr/>
        </p:nvSpPr>
        <p:spPr>
          <a:xfrm>
            <a:off x="3778005" y="1539872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0250C4A-ABD0-4D44-9773-39CBF4EB7BD0}"/>
              </a:ext>
            </a:extLst>
          </p:cNvPr>
          <p:cNvSpPr/>
          <p:nvPr/>
        </p:nvSpPr>
        <p:spPr>
          <a:xfrm>
            <a:off x="4145251" y="1812538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87B817E-4EA0-4148-B482-964CD85D73F3}"/>
              </a:ext>
            </a:extLst>
          </p:cNvPr>
          <p:cNvSpPr/>
          <p:nvPr/>
        </p:nvSpPr>
        <p:spPr>
          <a:xfrm>
            <a:off x="4499405" y="2106270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B91776A-2FDA-49C0-865E-BF46CAAA58E3}"/>
              </a:ext>
            </a:extLst>
          </p:cNvPr>
          <p:cNvSpPr/>
          <p:nvPr/>
        </p:nvSpPr>
        <p:spPr>
          <a:xfrm>
            <a:off x="4144436" y="2374929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C152E81-7FBA-4F4B-A56B-6A81E4E7B708}"/>
              </a:ext>
            </a:extLst>
          </p:cNvPr>
          <p:cNvSpPr/>
          <p:nvPr/>
        </p:nvSpPr>
        <p:spPr>
          <a:xfrm>
            <a:off x="4499405" y="2668661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20B5C8B-B49E-486E-91F0-ACB28782DE5C}"/>
              </a:ext>
            </a:extLst>
          </p:cNvPr>
          <p:cNvSpPr/>
          <p:nvPr/>
        </p:nvSpPr>
        <p:spPr>
          <a:xfrm>
            <a:off x="4864380" y="2942812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05A47FA-DD9B-4635-8E2A-B7C08259F1F2}"/>
              </a:ext>
            </a:extLst>
          </p:cNvPr>
          <p:cNvSpPr/>
          <p:nvPr/>
        </p:nvSpPr>
        <p:spPr>
          <a:xfrm>
            <a:off x="5226505" y="3236544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546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BC536-E89A-42EA-850E-CF68AA3D0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  <a:t>32</a:t>
            </a:fld>
            <a:endParaRPr lang="en-SG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3949F66-5F65-4300-98AC-AC120555E6B0}"/>
              </a:ext>
            </a:extLst>
          </p:cNvPr>
          <p:cNvSpPr txBox="1">
            <a:spLocks/>
          </p:cNvSpPr>
          <p:nvPr/>
        </p:nvSpPr>
        <p:spPr>
          <a:xfrm>
            <a:off x="5560928" y="22605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3. Backend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26C5769-191E-4333-B3C8-08359416A9F7}"/>
              </a:ext>
            </a:extLst>
          </p:cNvPr>
          <p:cNvSpPr txBox="1">
            <a:spLocks/>
          </p:cNvSpPr>
          <p:nvPr/>
        </p:nvSpPr>
        <p:spPr>
          <a:xfrm>
            <a:off x="375919" y="268819"/>
            <a:ext cx="4196081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BA3E06"/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3.3 Sparsity</a:t>
            </a:r>
            <a:endParaRPr lang="en-SG" sz="2400" b="1" dirty="0">
              <a:solidFill>
                <a:srgbClr val="BA3E06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AD00109-5D4D-4BC4-AF81-9320A0ACD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432" y="4012603"/>
            <a:ext cx="3332564" cy="213388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0682846-2008-405F-B05E-6A30169A39A0}"/>
              </a:ext>
            </a:extLst>
          </p:cNvPr>
          <p:cNvSpPr txBox="1"/>
          <p:nvPr/>
        </p:nvSpPr>
        <p:spPr>
          <a:xfrm>
            <a:off x="106717" y="2057131"/>
            <a:ext cx="605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J 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6E87FBF-3C45-42BE-A17B-CE286F27EB23}"/>
                  </a:ext>
                </a:extLst>
              </p:cNvPr>
              <p:cNvSpPr txBox="1"/>
              <p:nvPr/>
            </p:nvSpPr>
            <p:spPr>
              <a:xfrm>
                <a:off x="799562" y="1174278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6E87FBF-3C45-42BE-A17B-CE286F27E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62" y="1174278"/>
                <a:ext cx="362125" cy="276999"/>
              </a:xfrm>
              <a:prstGeom prst="rect">
                <a:avLst/>
              </a:prstGeom>
              <a:blipFill>
                <a:blip r:embed="rId3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5E222BCE-3CE2-4AC3-802A-98A59F6E0877}"/>
              </a:ext>
            </a:extLst>
          </p:cNvPr>
          <p:cNvGrpSpPr/>
          <p:nvPr/>
        </p:nvGrpSpPr>
        <p:grpSpPr>
          <a:xfrm>
            <a:off x="770845" y="1226620"/>
            <a:ext cx="79694" cy="2206305"/>
            <a:chOff x="2567032" y="1627464"/>
            <a:chExt cx="79694" cy="2206305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3837DE6-E4BC-40BB-B433-7DB6CC44915E}"/>
                </a:ext>
              </a:extLst>
            </p:cNvPr>
            <p:cNvCxnSpPr/>
            <p:nvPr/>
          </p:nvCxnSpPr>
          <p:spPr>
            <a:xfrm>
              <a:off x="2567032" y="1627464"/>
              <a:ext cx="0" cy="2206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0DC9A5E-2521-4CD3-B246-EF255F33D2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7034" y="1639029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8A4CBF0-3C80-45B7-9FB6-DB83A9334A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7034" y="3825832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61C19D5-5BD1-4055-A352-2E5C7F6F2435}"/>
              </a:ext>
            </a:extLst>
          </p:cNvPr>
          <p:cNvGrpSpPr/>
          <p:nvPr/>
        </p:nvGrpSpPr>
        <p:grpSpPr>
          <a:xfrm flipH="1">
            <a:off x="1081995" y="1235009"/>
            <a:ext cx="79694" cy="2206305"/>
            <a:chOff x="2567032" y="1627464"/>
            <a:chExt cx="79694" cy="2206305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D325ED5-2E42-41E7-A30E-DF94F18F86B4}"/>
                </a:ext>
              </a:extLst>
            </p:cNvPr>
            <p:cNvCxnSpPr/>
            <p:nvPr/>
          </p:nvCxnSpPr>
          <p:spPr>
            <a:xfrm>
              <a:off x="2567032" y="1627464"/>
              <a:ext cx="0" cy="2206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D66DAE5-27F6-4C33-BE96-E4551D5AF0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7034" y="1634266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6C92604-FEDD-41F3-A463-E16BDD4C00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7034" y="3821069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FAD0809-E67B-4F55-8BBD-69582959F6B7}"/>
              </a:ext>
            </a:extLst>
          </p:cNvPr>
          <p:cNvGrpSpPr/>
          <p:nvPr/>
        </p:nvGrpSpPr>
        <p:grpSpPr>
          <a:xfrm>
            <a:off x="1758702" y="1241927"/>
            <a:ext cx="79694" cy="2206305"/>
            <a:chOff x="2567032" y="1627464"/>
            <a:chExt cx="79694" cy="2206305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A35649F-EE66-48A1-9978-7D6445D1ED9B}"/>
                </a:ext>
              </a:extLst>
            </p:cNvPr>
            <p:cNvCxnSpPr/>
            <p:nvPr/>
          </p:nvCxnSpPr>
          <p:spPr>
            <a:xfrm>
              <a:off x="2567032" y="1627464"/>
              <a:ext cx="0" cy="2206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10CB2E0-1162-4ABF-985F-CF699D38EF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7034" y="1639029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E93CE0D-4338-43D8-95F2-5877FFA0F7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7034" y="3825832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D98D76F-909D-4FCB-970A-20C253DF8E6C}"/>
              </a:ext>
            </a:extLst>
          </p:cNvPr>
          <p:cNvGrpSpPr/>
          <p:nvPr/>
        </p:nvGrpSpPr>
        <p:grpSpPr>
          <a:xfrm flipH="1">
            <a:off x="5481234" y="1241927"/>
            <a:ext cx="79694" cy="2206305"/>
            <a:chOff x="2567032" y="1627464"/>
            <a:chExt cx="79694" cy="2206305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0E7ED40-D9A1-486A-A1B2-AAF08D3D1785}"/>
                </a:ext>
              </a:extLst>
            </p:cNvPr>
            <p:cNvCxnSpPr/>
            <p:nvPr/>
          </p:nvCxnSpPr>
          <p:spPr>
            <a:xfrm>
              <a:off x="2567032" y="1627464"/>
              <a:ext cx="0" cy="2206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BE801C4-7099-4E6E-941B-EF69CD432F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7034" y="1634266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DA45A31-39B3-46E4-A142-D566D897D0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7034" y="3821069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209372B-75D7-4D09-8214-15F9014EBDEC}"/>
                  </a:ext>
                </a:extLst>
              </p:cNvPr>
              <p:cNvSpPr txBox="1"/>
              <p:nvPr/>
            </p:nvSpPr>
            <p:spPr>
              <a:xfrm>
                <a:off x="801194" y="1468010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209372B-75D7-4D09-8214-15F9014EB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4" y="1468010"/>
                <a:ext cx="362125" cy="276999"/>
              </a:xfrm>
              <a:prstGeom prst="rect">
                <a:avLst/>
              </a:prstGeom>
              <a:blipFill>
                <a:blip r:embed="rId4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5D903DB-B092-48A3-8BC1-5B8030B072B0}"/>
                  </a:ext>
                </a:extLst>
              </p:cNvPr>
              <p:cNvSpPr txBox="1"/>
              <p:nvPr/>
            </p:nvSpPr>
            <p:spPr>
              <a:xfrm>
                <a:off x="799562" y="1735078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5D903DB-B092-48A3-8BC1-5B8030B07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62" y="1735078"/>
                <a:ext cx="362125" cy="276999"/>
              </a:xfrm>
              <a:prstGeom prst="rect">
                <a:avLst/>
              </a:prstGeom>
              <a:blipFill>
                <a:blip r:embed="rId5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BC7F4E8-A2C9-4A62-9821-0B6528DD43E9}"/>
                  </a:ext>
                </a:extLst>
              </p:cNvPr>
              <p:cNvSpPr txBox="1"/>
              <p:nvPr/>
            </p:nvSpPr>
            <p:spPr>
              <a:xfrm>
                <a:off x="786921" y="2028810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BC7F4E8-A2C9-4A62-9821-0B6528DD4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921" y="2028810"/>
                <a:ext cx="362125" cy="276999"/>
              </a:xfrm>
              <a:prstGeom prst="rect">
                <a:avLst/>
              </a:prstGeom>
              <a:blipFill>
                <a:blip r:embed="rId6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0072970-E63C-46D8-A570-FCF2AA30DCFF}"/>
                  </a:ext>
                </a:extLst>
              </p:cNvPr>
              <p:cNvSpPr txBox="1"/>
              <p:nvPr/>
            </p:nvSpPr>
            <p:spPr>
              <a:xfrm>
                <a:off x="798747" y="2297469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0072970-E63C-46D8-A570-FCF2AA30D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47" y="2297469"/>
                <a:ext cx="362125" cy="276999"/>
              </a:xfrm>
              <a:prstGeom prst="rect">
                <a:avLst/>
              </a:prstGeom>
              <a:blipFill>
                <a:blip r:embed="rId7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56AF247-3D4B-4CED-806D-7D1E1EC35456}"/>
                  </a:ext>
                </a:extLst>
              </p:cNvPr>
              <p:cNvSpPr txBox="1"/>
              <p:nvPr/>
            </p:nvSpPr>
            <p:spPr>
              <a:xfrm>
                <a:off x="800379" y="2591201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56AF247-3D4B-4CED-806D-7D1E1EC35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79" y="2591201"/>
                <a:ext cx="362125" cy="276999"/>
              </a:xfrm>
              <a:prstGeom prst="rect">
                <a:avLst/>
              </a:prstGeom>
              <a:blipFill>
                <a:blip r:embed="rId8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C9090DB-7D67-4853-8D3B-222FB63BB745}"/>
                  </a:ext>
                </a:extLst>
              </p:cNvPr>
              <p:cNvSpPr txBox="1"/>
              <p:nvPr/>
            </p:nvSpPr>
            <p:spPr>
              <a:xfrm>
                <a:off x="798747" y="2858269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C9090DB-7D67-4853-8D3B-222FB63BB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47" y="2858269"/>
                <a:ext cx="362125" cy="276999"/>
              </a:xfrm>
              <a:prstGeom prst="rect">
                <a:avLst/>
              </a:prstGeom>
              <a:blipFill>
                <a:blip r:embed="rId9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6CE760B-A10B-48C5-AD01-7791CDDC78E7}"/>
                  </a:ext>
                </a:extLst>
              </p:cNvPr>
              <p:cNvSpPr txBox="1"/>
              <p:nvPr/>
            </p:nvSpPr>
            <p:spPr>
              <a:xfrm>
                <a:off x="786106" y="3152001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6CE760B-A10B-48C5-AD01-7791CDDC7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06" y="3152001"/>
                <a:ext cx="362125" cy="276999"/>
              </a:xfrm>
              <a:prstGeom prst="rect">
                <a:avLst/>
              </a:prstGeom>
              <a:blipFill>
                <a:blip r:embed="rId10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ectangle 67">
            <a:extLst>
              <a:ext uri="{FF2B5EF4-FFF2-40B4-BE49-F238E27FC236}">
                <a16:creationId xmlns:a16="http://schemas.microsoft.com/office/drawing/2014/main" id="{52FCD615-6017-4546-9146-2C87269364D0}"/>
              </a:ext>
            </a:extLst>
          </p:cNvPr>
          <p:cNvSpPr/>
          <p:nvPr/>
        </p:nvSpPr>
        <p:spPr>
          <a:xfrm>
            <a:off x="1281301" y="2066636"/>
            <a:ext cx="357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CA0086E-054C-4310-A8D7-15842E7C79FE}"/>
              </a:ext>
            </a:extLst>
          </p:cNvPr>
          <p:cNvSpPr/>
          <p:nvPr/>
        </p:nvSpPr>
        <p:spPr>
          <a:xfrm>
            <a:off x="1986814" y="1264438"/>
            <a:ext cx="590550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57A1B5B-1AA7-422D-9D36-FF339DC13E44}"/>
              </a:ext>
            </a:extLst>
          </p:cNvPr>
          <p:cNvSpPr/>
          <p:nvPr/>
        </p:nvSpPr>
        <p:spPr>
          <a:xfrm>
            <a:off x="1986814" y="1545470"/>
            <a:ext cx="590550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A050121-2E38-422F-927C-099BAD5133E9}"/>
              </a:ext>
            </a:extLst>
          </p:cNvPr>
          <p:cNvSpPr/>
          <p:nvPr/>
        </p:nvSpPr>
        <p:spPr>
          <a:xfrm>
            <a:off x="1986814" y="1812538"/>
            <a:ext cx="590550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4B162F3-A1EB-487A-B68B-A2C06CDA21AC}"/>
              </a:ext>
            </a:extLst>
          </p:cNvPr>
          <p:cNvSpPr/>
          <p:nvPr/>
        </p:nvSpPr>
        <p:spPr>
          <a:xfrm>
            <a:off x="1986814" y="2106270"/>
            <a:ext cx="590550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3BBC6A6-583B-4EF6-BB7B-81EFE230952E}"/>
              </a:ext>
            </a:extLst>
          </p:cNvPr>
          <p:cNvSpPr/>
          <p:nvPr/>
        </p:nvSpPr>
        <p:spPr>
          <a:xfrm>
            <a:off x="2726704" y="2394713"/>
            <a:ext cx="590550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2E11B0F-8035-4244-9F7A-F5B10ED5B44A}"/>
              </a:ext>
            </a:extLst>
          </p:cNvPr>
          <p:cNvSpPr/>
          <p:nvPr/>
        </p:nvSpPr>
        <p:spPr>
          <a:xfrm>
            <a:off x="2726704" y="2675745"/>
            <a:ext cx="590550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C7A8952-4BE7-431A-A8C8-9B4193419C8E}"/>
              </a:ext>
            </a:extLst>
          </p:cNvPr>
          <p:cNvSpPr/>
          <p:nvPr/>
        </p:nvSpPr>
        <p:spPr>
          <a:xfrm>
            <a:off x="2726704" y="2942813"/>
            <a:ext cx="590550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BD1CF5C-A681-4939-9FCA-2B524B8C9CB0}"/>
              </a:ext>
            </a:extLst>
          </p:cNvPr>
          <p:cNvSpPr/>
          <p:nvPr/>
        </p:nvSpPr>
        <p:spPr>
          <a:xfrm>
            <a:off x="2726704" y="3236545"/>
            <a:ext cx="590550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FE4DBFD-CF9F-4BCB-8A1E-C31DDAF0514D}"/>
              </a:ext>
            </a:extLst>
          </p:cNvPr>
          <p:cNvSpPr/>
          <p:nvPr/>
        </p:nvSpPr>
        <p:spPr>
          <a:xfrm>
            <a:off x="3415881" y="1264438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4C4321A-AB0E-4324-B40A-DF086DE74F7F}"/>
                  </a:ext>
                </a:extLst>
              </p:cNvPr>
              <p:cNvSpPr txBox="1"/>
              <p:nvPr/>
            </p:nvSpPr>
            <p:spPr>
              <a:xfrm>
                <a:off x="2101026" y="1002614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4C4321A-AB0E-4324-B40A-DF086DE74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026" y="1002614"/>
                <a:ext cx="362125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7E3F51E-9E3B-453D-A6D7-D331AB0CF256}"/>
                  </a:ext>
                </a:extLst>
              </p:cNvPr>
              <p:cNvSpPr txBox="1"/>
              <p:nvPr/>
            </p:nvSpPr>
            <p:spPr>
              <a:xfrm>
                <a:off x="2840916" y="1002614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7E3F51E-9E3B-453D-A6D7-D331AB0CF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916" y="1002614"/>
                <a:ext cx="362125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A0BDB14-B21E-498D-BDE4-60C76C96A336}"/>
                  </a:ext>
                </a:extLst>
              </p:cNvPr>
              <p:cNvSpPr txBox="1"/>
              <p:nvPr/>
            </p:nvSpPr>
            <p:spPr>
              <a:xfrm>
                <a:off x="3308484" y="1002614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A0BDB14-B21E-498D-BDE4-60C76C96A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484" y="1002614"/>
                <a:ext cx="362125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B0070DE-C19A-4315-8095-B8C5A80FD99C}"/>
                  </a:ext>
                </a:extLst>
              </p:cNvPr>
              <p:cNvSpPr txBox="1"/>
              <p:nvPr/>
            </p:nvSpPr>
            <p:spPr>
              <a:xfrm>
                <a:off x="3670609" y="1002722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B0070DE-C19A-4315-8095-B8C5A80FD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609" y="1002722"/>
                <a:ext cx="362125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2B93731-BFEE-4954-A68B-0D66DDBE6B1B}"/>
                  </a:ext>
                </a:extLst>
              </p:cNvPr>
              <p:cNvSpPr txBox="1"/>
              <p:nvPr/>
            </p:nvSpPr>
            <p:spPr>
              <a:xfrm>
                <a:off x="4032734" y="1002614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2B93731-BFEE-4954-A68B-0D66DDBE6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734" y="1002614"/>
                <a:ext cx="362125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799BC69-A05E-4DE2-BE05-423A6F5BE402}"/>
                  </a:ext>
                </a:extLst>
              </p:cNvPr>
              <p:cNvSpPr txBox="1"/>
              <p:nvPr/>
            </p:nvSpPr>
            <p:spPr>
              <a:xfrm>
                <a:off x="4394859" y="1002614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799BC69-A05E-4DE2-BE05-423A6F5BE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859" y="1002614"/>
                <a:ext cx="362125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38398A9-01B5-4FF4-94FA-9909F8FA840D}"/>
                  </a:ext>
                </a:extLst>
              </p:cNvPr>
              <p:cNvSpPr txBox="1"/>
              <p:nvPr/>
            </p:nvSpPr>
            <p:spPr>
              <a:xfrm>
                <a:off x="4756984" y="1002614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38398A9-01B5-4FF4-94FA-9909F8FA8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984" y="1002614"/>
                <a:ext cx="362125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9E13F95-35DE-46BC-87ED-B3C909CD01E9}"/>
                  </a:ext>
                </a:extLst>
              </p:cNvPr>
              <p:cNvSpPr txBox="1"/>
              <p:nvPr/>
            </p:nvSpPr>
            <p:spPr>
              <a:xfrm>
                <a:off x="5119109" y="1002614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9E13F95-35DE-46BC-87ED-B3C909CD0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109" y="1002614"/>
                <a:ext cx="362125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ectangle 85">
            <a:extLst>
              <a:ext uri="{FF2B5EF4-FFF2-40B4-BE49-F238E27FC236}">
                <a16:creationId xmlns:a16="http://schemas.microsoft.com/office/drawing/2014/main" id="{1D641FC9-F50F-4542-ABA3-6038D19C8418}"/>
              </a:ext>
            </a:extLst>
          </p:cNvPr>
          <p:cNvSpPr/>
          <p:nvPr/>
        </p:nvSpPr>
        <p:spPr>
          <a:xfrm>
            <a:off x="3778005" y="1539872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0250C4A-ABD0-4D44-9773-39CBF4EB7BD0}"/>
              </a:ext>
            </a:extLst>
          </p:cNvPr>
          <p:cNvSpPr/>
          <p:nvPr/>
        </p:nvSpPr>
        <p:spPr>
          <a:xfrm>
            <a:off x="4145251" y="1812538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87B817E-4EA0-4148-B482-964CD85D73F3}"/>
              </a:ext>
            </a:extLst>
          </p:cNvPr>
          <p:cNvSpPr/>
          <p:nvPr/>
        </p:nvSpPr>
        <p:spPr>
          <a:xfrm>
            <a:off x="4499405" y="2106270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B91776A-2FDA-49C0-865E-BF46CAAA58E3}"/>
              </a:ext>
            </a:extLst>
          </p:cNvPr>
          <p:cNvSpPr/>
          <p:nvPr/>
        </p:nvSpPr>
        <p:spPr>
          <a:xfrm>
            <a:off x="4144436" y="2374929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C152E81-7FBA-4F4B-A56B-6A81E4E7B708}"/>
              </a:ext>
            </a:extLst>
          </p:cNvPr>
          <p:cNvSpPr/>
          <p:nvPr/>
        </p:nvSpPr>
        <p:spPr>
          <a:xfrm>
            <a:off x="4499405" y="2668661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20B5C8B-B49E-486E-91F0-ACB28782DE5C}"/>
              </a:ext>
            </a:extLst>
          </p:cNvPr>
          <p:cNvSpPr/>
          <p:nvPr/>
        </p:nvSpPr>
        <p:spPr>
          <a:xfrm>
            <a:off x="4864380" y="2942812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05A47FA-DD9B-4635-8E2A-B7C08259F1F2}"/>
              </a:ext>
            </a:extLst>
          </p:cNvPr>
          <p:cNvSpPr/>
          <p:nvPr/>
        </p:nvSpPr>
        <p:spPr>
          <a:xfrm>
            <a:off x="5226505" y="3236544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0096CA9-A1E0-4D07-9DB5-F66032E3BC54}"/>
                  </a:ext>
                </a:extLst>
              </p:cNvPr>
              <p:cNvSpPr txBox="1"/>
              <p:nvPr/>
            </p:nvSpPr>
            <p:spPr>
              <a:xfrm>
                <a:off x="521100" y="4672213"/>
                <a:ext cx="12637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0096CA9-A1E0-4D07-9DB5-F66032E3B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00" y="4672213"/>
                <a:ext cx="1263709" cy="400110"/>
              </a:xfrm>
              <a:prstGeom prst="rect">
                <a:avLst/>
              </a:prstGeom>
              <a:blipFill>
                <a:blip r:embed="rId19"/>
                <a:stretch>
                  <a:fillRect t="-7576" r="-2404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4" name="Group 93">
            <a:extLst>
              <a:ext uri="{FF2B5EF4-FFF2-40B4-BE49-F238E27FC236}">
                <a16:creationId xmlns:a16="http://schemas.microsoft.com/office/drawing/2014/main" id="{E5F88FA2-D810-49AF-9F8C-9A766CA69C52}"/>
              </a:ext>
            </a:extLst>
          </p:cNvPr>
          <p:cNvGrpSpPr/>
          <p:nvPr/>
        </p:nvGrpSpPr>
        <p:grpSpPr>
          <a:xfrm>
            <a:off x="1717815" y="3858499"/>
            <a:ext cx="79694" cy="2206305"/>
            <a:chOff x="2567032" y="1627464"/>
            <a:chExt cx="79694" cy="2206305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BCBD45A-6FBA-432D-B630-7EAD8358D596}"/>
                </a:ext>
              </a:extLst>
            </p:cNvPr>
            <p:cNvCxnSpPr/>
            <p:nvPr/>
          </p:nvCxnSpPr>
          <p:spPr>
            <a:xfrm>
              <a:off x="2567032" y="1627464"/>
              <a:ext cx="0" cy="2206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06EAA95-18F4-43E8-822B-5B9ADADFBC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7034" y="1639029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409D06CA-8707-4D00-A73A-707CC6F76D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7034" y="3825832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72BC0D6-DDB4-4044-A904-4642E2B4FE46}"/>
              </a:ext>
            </a:extLst>
          </p:cNvPr>
          <p:cNvGrpSpPr/>
          <p:nvPr/>
        </p:nvGrpSpPr>
        <p:grpSpPr>
          <a:xfrm flipH="1">
            <a:off x="4401517" y="3858499"/>
            <a:ext cx="79694" cy="2206305"/>
            <a:chOff x="2567032" y="1627464"/>
            <a:chExt cx="79694" cy="2206305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2803644-AF60-41AE-940E-7559B7C2DB0C}"/>
                </a:ext>
              </a:extLst>
            </p:cNvPr>
            <p:cNvCxnSpPr/>
            <p:nvPr/>
          </p:nvCxnSpPr>
          <p:spPr>
            <a:xfrm>
              <a:off x="2567032" y="1627464"/>
              <a:ext cx="0" cy="2206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2414002-70C9-41FA-8B18-979E3623D0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7034" y="1634266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131ED28-9637-43CD-830F-83E0B4F464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7034" y="3821069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90F14B7-427B-4505-8C6B-0AAF4D1A1B26}"/>
              </a:ext>
            </a:extLst>
          </p:cNvPr>
          <p:cNvSpPr/>
          <p:nvPr/>
        </p:nvSpPr>
        <p:spPr>
          <a:xfrm>
            <a:off x="1904907" y="3881011"/>
            <a:ext cx="442669" cy="3975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BE4AE77-86BD-4CA8-A7B9-91FC46124C67}"/>
              </a:ext>
            </a:extLst>
          </p:cNvPr>
          <p:cNvSpPr/>
          <p:nvPr/>
        </p:nvSpPr>
        <p:spPr>
          <a:xfrm>
            <a:off x="1897120" y="4867280"/>
            <a:ext cx="446990" cy="1320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05994F1A-DC9C-45CC-8A9A-8A369D4421FE}"/>
              </a:ext>
            </a:extLst>
          </p:cNvPr>
          <p:cNvSpPr/>
          <p:nvPr/>
        </p:nvSpPr>
        <p:spPr>
          <a:xfrm>
            <a:off x="2970405" y="3881011"/>
            <a:ext cx="161986" cy="3975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F55603-3282-4AF2-8620-82C03A148C0F}"/>
              </a:ext>
            </a:extLst>
          </p:cNvPr>
          <p:cNvSpPr/>
          <p:nvPr/>
        </p:nvSpPr>
        <p:spPr>
          <a:xfrm>
            <a:off x="3230719" y="5072323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DA12590-37E5-4564-BB39-004DFFFADE03}"/>
              </a:ext>
            </a:extLst>
          </p:cNvPr>
          <p:cNvSpPr/>
          <p:nvPr/>
        </p:nvSpPr>
        <p:spPr>
          <a:xfrm>
            <a:off x="2991335" y="4870901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E5334E8-918F-4654-B653-1CBA12536236}"/>
              </a:ext>
            </a:extLst>
          </p:cNvPr>
          <p:cNvSpPr/>
          <p:nvPr/>
        </p:nvSpPr>
        <p:spPr>
          <a:xfrm>
            <a:off x="3473072" y="5265232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65F2D3C7-428A-4ADE-BF75-E15C04E4499A}"/>
              </a:ext>
            </a:extLst>
          </p:cNvPr>
          <p:cNvSpPr/>
          <p:nvPr/>
        </p:nvSpPr>
        <p:spPr>
          <a:xfrm>
            <a:off x="3720248" y="5470953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613E8AF-18A7-4979-845A-636A8A0586E7}"/>
              </a:ext>
            </a:extLst>
          </p:cNvPr>
          <p:cNvSpPr/>
          <p:nvPr/>
        </p:nvSpPr>
        <p:spPr>
          <a:xfrm>
            <a:off x="3966716" y="5670000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A752326-E40F-4908-A018-AFF16617C7DE}"/>
              </a:ext>
            </a:extLst>
          </p:cNvPr>
          <p:cNvSpPr/>
          <p:nvPr/>
        </p:nvSpPr>
        <p:spPr>
          <a:xfrm>
            <a:off x="4218102" y="5889994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9100C6D4-E1BB-491B-847B-A3F1284D4BF0}"/>
              </a:ext>
            </a:extLst>
          </p:cNvPr>
          <p:cNvSpPr/>
          <p:nvPr/>
        </p:nvSpPr>
        <p:spPr>
          <a:xfrm>
            <a:off x="2436805" y="4371445"/>
            <a:ext cx="442669" cy="3975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D6B7AD4E-E7A0-408F-ACD6-C102BCED5630}"/>
              </a:ext>
            </a:extLst>
          </p:cNvPr>
          <p:cNvSpPr/>
          <p:nvPr/>
        </p:nvSpPr>
        <p:spPr>
          <a:xfrm>
            <a:off x="3216271" y="3881011"/>
            <a:ext cx="161986" cy="3975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1EC2608-25D5-4938-B4CA-FEFB9ED0D1D7}"/>
              </a:ext>
            </a:extLst>
          </p:cNvPr>
          <p:cNvSpPr/>
          <p:nvPr/>
        </p:nvSpPr>
        <p:spPr>
          <a:xfrm>
            <a:off x="3462137" y="3881011"/>
            <a:ext cx="161986" cy="3975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C0D789F-641E-4D6E-9691-CE48259C21F7}"/>
              </a:ext>
            </a:extLst>
          </p:cNvPr>
          <p:cNvSpPr/>
          <p:nvPr/>
        </p:nvSpPr>
        <p:spPr>
          <a:xfrm>
            <a:off x="3713523" y="3881011"/>
            <a:ext cx="161986" cy="3975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D91CA206-5CE0-4817-9129-927E9F9BF346}"/>
              </a:ext>
            </a:extLst>
          </p:cNvPr>
          <p:cNvSpPr/>
          <p:nvPr/>
        </p:nvSpPr>
        <p:spPr>
          <a:xfrm>
            <a:off x="3467657" y="4371445"/>
            <a:ext cx="161986" cy="3975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8B81E0F-C16A-43BA-855F-86F999266EBE}"/>
              </a:ext>
            </a:extLst>
          </p:cNvPr>
          <p:cNvSpPr/>
          <p:nvPr/>
        </p:nvSpPr>
        <p:spPr>
          <a:xfrm>
            <a:off x="3713523" y="4371445"/>
            <a:ext cx="161986" cy="3975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E54F51DE-C8C1-4BA8-AE14-10AEB8FBB68F}"/>
              </a:ext>
            </a:extLst>
          </p:cNvPr>
          <p:cNvSpPr/>
          <p:nvPr/>
        </p:nvSpPr>
        <p:spPr>
          <a:xfrm>
            <a:off x="3959389" y="4371445"/>
            <a:ext cx="161986" cy="3975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7751B882-1FAF-4E88-9A2D-9956D6EA02A7}"/>
              </a:ext>
            </a:extLst>
          </p:cNvPr>
          <p:cNvSpPr/>
          <p:nvPr/>
        </p:nvSpPr>
        <p:spPr>
          <a:xfrm>
            <a:off x="4210775" y="4371445"/>
            <a:ext cx="161986" cy="3975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E01F13DB-7271-44C3-A42D-218A0B0493F7}"/>
              </a:ext>
            </a:extLst>
          </p:cNvPr>
          <p:cNvSpPr/>
          <p:nvPr/>
        </p:nvSpPr>
        <p:spPr>
          <a:xfrm>
            <a:off x="1897120" y="5068702"/>
            <a:ext cx="446990" cy="1320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123EF4E-23F8-444E-A75E-6595FEA636F3}"/>
              </a:ext>
            </a:extLst>
          </p:cNvPr>
          <p:cNvSpPr/>
          <p:nvPr/>
        </p:nvSpPr>
        <p:spPr>
          <a:xfrm>
            <a:off x="1897120" y="5261611"/>
            <a:ext cx="446990" cy="1320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7D065B12-6946-470F-B959-4A6DCEBA61FE}"/>
              </a:ext>
            </a:extLst>
          </p:cNvPr>
          <p:cNvSpPr/>
          <p:nvPr/>
        </p:nvSpPr>
        <p:spPr>
          <a:xfrm>
            <a:off x="1897120" y="5477309"/>
            <a:ext cx="446990" cy="1320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83A39682-0D7F-4006-8D0B-0CB9DB22E639}"/>
              </a:ext>
            </a:extLst>
          </p:cNvPr>
          <p:cNvSpPr/>
          <p:nvPr/>
        </p:nvSpPr>
        <p:spPr>
          <a:xfrm>
            <a:off x="2437648" y="5269988"/>
            <a:ext cx="446990" cy="1320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4385E747-5DDF-48A0-8032-FF339CE39FEE}"/>
              </a:ext>
            </a:extLst>
          </p:cNvPr>
          <p:cNvSpPr/>
          <p:nvPr/>
        </p:nvSpPr>
        <p:spPr>
          <a:xfrm>
            <a:off x="2437648" y="5471410"/>
            <a:ext cx="446990" cy="1320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C8DD494E-14C7-43C5-AF2E-ED3F7E7F352B}"/>
              </a:ext>
            </a:extLst>
          </p:cNvPr>
          <p:cNvSpPr/>
          <p:nvPr/>
        </p:nvSpPr>
        <p:spPr>
          <a:xfrm>
            <a:off x="2437648" y="5664319"/>
            <a:ext cx="446990" cy="1320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1B415461-4327-4F9E-A52D-263A20E05B7C}"/>
              </a:ext>
            </a:extLst>
          </p:cNvPr>
          <p:cNvSpPr/>
          <p:nvPr/>
        </p:nvSpPr>
        <p:spPr>
          <a:xfrm>
            <a:off x="2437648" y="5880017"/>
            <a:ext cx="446990" cy="1320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505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BC536-E89A-42EA-850E-CF68AA3D0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  <a:t>33</a:t>
            </a:fld>
            <a:endParaRPr lang="en-SG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3949F66-5F65-4300-98AC-AC120555E6B0}"/>
              </a:ext>
            </a:extLst>
          </p:cNvPr>
          <p:cNvSpPr txBox="1">
            <a:spLocks/>
          </p:cNvSpPr>
          <p:nvPr/>
        </p:nvSpPr>
        <p:spPr>
          <a:xfrm>
            <a:off x="5560928" y="22605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3. Backend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26C5769-191E-4333-B3C8-08359416A9F7}"/>
              </a:ext>
            </a:extLst>
          </p:cNvPr>
          <p:cNvSpPr txBox="1">
            <a:spLocks/>
          </p:cNvSpPr>
          <p:nvPr/>
        </p:nvSpPr>
        <p:spPr>
          <a:xfrm>
            <a:off x="375919" y="268819"/>
            <a:ext cx="4196081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BA3E06"/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3.3 Sparsity</a:t>
            </a:r>
            <a:endParaRPr lang="en-SG" sz="2400" b="1" dirty="0">
              <a:solidFill>
                <a:srgbClr val="BA3E06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0682846-2008-405F-B05E-6A30169A39A0}"/>
              </a:ext>
            </a:extLst>
          </p:cNvPr>
          <p:cNvSpPr txBox="1"/>
          <p:nvPr/>
        </p:nvSpPr>
        <p:spPr>
          <a:xfrm>
            <a:off x="106717" y="2057131"/>
            <a:ext cx="605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J 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6E87FBF-3C45-42BE-A17B-CE286F27EB23}"/>
                  </a:ext>
                </a:extLst>
              </p:cNvPr>
              <p:cNvSpPr txBox="1"/>
              <p:nvPr/>
            </p:nvSpPr>
            <p:spPr>
              <a:xfrm>
                <a:off x="799562" y="1174278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6E87FBF-3C45-42BE-A17B-CE286F27E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62" y="1174278"/>
                <a:ext cx="362125" cy="276999"/>
              </a:xfrm>
              <a:prstGeom prst="rect">
                <a:avLst/>
              </a:prstGeom>
              <a:blipFill>
                <a:blip r:embed="rId2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5E222BCE-3CE2-4AC3-802A-98A59F6E0877}"/>
              </a:ext>
            </a:extLst>
          </p:cNvPr>
          <p:cNvGrpSpPr/>
          <p:nvPr/>
        </p:nvGrpSpPr>
        <p:grpSpPr>
          <a:xfrm>
            <a:off x="770845" y="1226620"/>
            <a:ext cx="79694" cy="2206305"/>
            <a:chOff x="2567032" y="1627464"/>
            <a:chExt cx="79694" cy="2206305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3837DE6-E4BC-40BB-B433-7DB6CC44915E}"/>
                </a:ext>
              </a:extLst>
            </p:cNvPr>
            <p:cNvCxnSpPr/>
            <p:nvPr/>
          </p:nvCxnSpPr>
          <p:spPr>
            <a:xfrm>
              <a:off x="2567032" y="1627464"/>
              <a:ext cx="0" cy="2206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0DC9A5E-2521-4CD3-B246-EF255F33D2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7034" y="1639029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8A4CBF0-3C80-45B7-9FB6-DB83A9334A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7034" y="3825832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61C19D5-5BD1-4055-A352-2E5C7F6F2435}"/>
              </a:ext>
            </a:extLst>
          </p:cNvPr>
          <p:cNvGrpSpPr/>
          <p:nvPr/>
        </p:nvGrpSpPr>
        <p:grpSpPr>
          <a:xfrm flipH="1">
            <a:off x="1081995" y="1235009"/>
            <a:ext cx="79694" cy="2206305"/>
            <a:chOff x="2567032" y="1627464"/>
            <a:chExt cx="79694" cy="2206305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D325ED5-2E42-41E7-A30E-DF94F18F86B4}"/>
                </a:ext>
              </a:extLst>
            </p:cNvPr>
            <p:cNvCxnSpPr/>
            <p:nvPr/>
          </p:nvCxnSpPr>
          <p:spPr>
            <a:xfrm>
              <a:off x="2567032" y="1627464"/>
              <a:ext cx="0" cy="2206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D66DAE5-27F6-4C33-BE96-E4551D5AF0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7034" y="1634266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6C92604-FEDD-41F3-A463-E16BDD4C00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7034" y="3821069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FAD0809-E67B-4F55-8BBD-69582959F6B7}"/>
              </a:ext>
            </a:extLst>
          </p:cNvPr>
          <p:cNvGrpSpPr/>
          <p:nvPr/>
        </p:nvGrpSpPr>
        <p:grpSpPr>
          <a:xfrm>
            <a:off x="1758702" y="1241927"/>
            <a:ext cx="79694" cy="2206305"/>
            <a:chOff x="2567032" y="1627464"/>
            <a:chExt cx="79694" cy="2206305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A35649F-EE66-48A1-9978-7D6445D1ED9B}"/>
                </a:ext>
              </a:extLst>
            </p:cNvPr>
            <p:cNvCxnSpPr/>
            <p:nvPr/>
          </p:nvCxnSpPr>
          <p:spPr>
            <a:xfrm>
              <a:off x="2567032" y="1627464"/>
              <a:ext cx="0" cy="2206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10CB2E0-1162-4ABF-985F-CF699D38EF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7034" y="1639029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E93CE0D-4338-43D8-95F2-5877FFA0F7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7034" y="3825832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D98D76F-909D-4FCB-970A-20C253DF8E6C}"/>
              </a:ext>
            </a:extLst>
          </p:cNvPr>
          <p:cNvGrpSpPr/>
          <p:nvPr/>
        </p:nvGrpSpPr>
        <p:grpSpPr>
          <a:xfrm flipH="1">
            <a:off x="5481234" y="1241927"/>
            <a:ext cx="79694" cy="2206305"/>
            <a:chOff x="2567032" y="1627464"/>
            <a:chExt cx="79694" cy="2206305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0E7ED40-D9A1-486A-A1B2-AAF08D3D1785}"/>
                </a:ext>
              </a:extLst>
            </p:cNvPr>
            <p:cNvCxnSpPr/>
            <p:nvPr/>
          </p:nvCxnSpPr>
          <p:spPr>
            <a:xfrm>
              <a:off x="2567032" y="1627464"/>
              <a:ext cx="0" cy="2206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BE801C4-7099-4E6E-941B-EF69CD432F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7034" y="1634266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DA45A31-39B3-46E4-A142-D566D897D0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7034" y="3821069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209372B-75D7-4D09-8214-15F9014EBDEC}"/>
                  </a:ext>
                </a:extLst>
              </p:cNvPr>
              <p:cNvSpPr txBox="1"/>
              <p:nvPr/>
            </p:nvSpPr>
            <p:spPr>
              <a:xfrm>
                <a:off x="801194" y="1468010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209372B-75D7-4D09-8214-15F9014EB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4" y="1468010"/>
                <a:ext cx="362125" cy="276999"/>
              </a:xfrm>
              <a:prstGeom prst="rect">
                <a:avLst/>
              </a:prstGeom>
              <a:blipFill>
                <a:blip r:embed="rId3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5D903DB-B092-48A3-8BC1-5B8030B072B0}"/>
                  </a:ext>
                </a:extLst>
              </p:cNvPr>
              <p:cNvSpPr txBox="1"/>
              <p:nvPr/>
            </p:nvSpPr>
            <p:spPr>
              <a:xfrm>
                <a:off x="799562" y="1735078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5D903DB-B092-48A3-8BC1-5B8030B07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62" y="1735078"/>
                <a:ext cx="362125" cy="276999"/>
              </a:xfrm>
              <a:prstGeom prst="rect">
                <a:avLst/>
              </a:prstGeom>
              <a:blipFill>
                <a:blip r:embed="rId4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BC7F4E8-A2C9-4A62-9821-0B6528DD43E9}"/>
                  </a:ext>
                </a:extLst>
              </p:cNvPr>
              <p:cNvSpPr txBox="1"/>
              <p:nvPr/>
            </p:nvSpPr>
            <p:spPr>
              <a:xfrm>
                <a:off x="786921" y="2028810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BC7F4E8-A2C9-4A62-9821-0B6528DD4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921" y="2028810"/>
                <a:ext cx="362125" cy="276999"/>
              </a:xfrm>
              <a:prstGeom prst="rect">
                <a:avLst/>
              </a:prstGeom>
              <a:blipFill>
                <a:blip r:embed="rId5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0072970-E63C-46D8-A570-FCF2AA30DCFF}"/>
                  </a:ext>
                </a:extLst>
              </p:cNvPr>
              <p:cNvSpPr txBox="1"/>
              <p:nvPr/>
            </p:nvSpPr>
            <p:spPr>
              <a:xfrm>
                <a:off x="798747" y="2297469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0072970-E63C-46D8-A570-FCF2AA30D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47" y="2297469"/>
                <a:ext cx="362125" cy="276999"/>
              </a:xfrm>
              <a:prstGeom prst="rect">
                <a:avLst/>
              </a:prstGeom>
              <a:blipFill>
                <a:blip r:embed="rId6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56AF247-3D4B-4CED-806D-7D1E1EC35456}"/>
                  </a:ext>
                </a:extLst>
              </p:cNvPr>
              <p:cNvSpPr txBox="1"/>
              <p:nvPr/>
            </p:nvSpPr>
            <p:spPr>
              <a:xfrm>
                <a:off x="800379" y="2591201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56AF247-3D4B-4CED-806D-7D1E1EC35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79" y="2591201"/>
                <a:ext cx="362125" cy="276999"/>
              </a:xfrm>
              <a:prstGeom prst="rect">
                <a:avLst/>
              </a:prstGeom>
              <a:blipFill>
                <a:blip r:embed="rId7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C9090DB-7D67-4853-8D3B-222FB63BB745}"/>
                  </a:ext>
                </a:extLst>
              </p:cNvPr>
              <p:cNvSpPr txBox="1"/>
              <p:nvPr/>
            </p:nvSpPr>
            <p:spPr>
              <a:xfrm>
                <a:off x="798747" y="2858269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C9090DB-7D67-4853-8D3B-222FB63BB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47" y="2858269"/>
                <a:ext cx="362125" cy="276999"/>
              </a:xfrm>
              <a:prstGeom prst="rect">
                <a:avLst/>
              </a:prstGeom>
              <a:blipFill>
                <a:blip r:embed="rId8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6CE760B-A10B-48C5-AD01-7791CDDC78E7}"/>
                  </a:ext>
                </a:extLst>
              </p:cNvPr>
              <p:cNvSpPr txBox="1"/>
              <p:nvPr/>
            </p:nvSpPr>
            <p:spPr>
              <a:xfrm>
                <a:off x="786106" y="3152001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6CE760B-A10B-48C5-AD01-7791CDDC7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06" y="3152001"/>
                <a:ext cx="362125" cy="276999"/>
              </a:xfrm>
              <a:prstGeom prst="rect">
                <a:avLst/>
              </a:prstGeom>
              <a:blipFill>
                <a:blip r:embed="rId9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ectangle 67">
            <a:extLst>
              <a:ext uri="{FF2B5EF4-FFF2-40B4-BE49-F238E27FC236}">
                <a16:creationId xmlns:a16="http://schemas.microsoft.com/office/drawing/2014/main" id="{52FCD615-6017-4546-9146-2C87269364D0}"/>
              </a:ext>
            </a:extLst>
          </p:cNvPr>
          <p:cNvSpPr/>
          <p:nvPr/>
        </p:nvSpPr>
        <p:spPr>
          <a:xfrm>
            <a:off x="1281301" y="2066636"/>
            <a:ext cx="357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CA0086E-054C-4310-A8D7-15842E7C79FE}"/>
              </a:ext>
            </a:extLst>
          </p:cNvPr>
          <p:cNvSpPr/>
          <p:nvPr/>
        </p:nvSpPr>
        <p:spPr>
          <a:xfrm>
            <a:off x="1986814" y="1264438"/>
            <a:ext cx="590550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57A1B5B-1AA7-422D-9D36-FF339DC13E44}"/>
              </a:ext>
            </a:extLst>
          </p:cNvPr>
          <p:cNvSpPr/>
          <p:nvPr/>
        </p:nvSpPr>
        <p:spPr>
          <a:xfrm>
            <a:off x="1986814" y="1545470"/>
            <a:ext cx="590550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A050121-2E38-422F-927C-099BAD5133E9}"/>
              </a:ext>
            </a:extLst>
          </p:cNvPr>
          <p:cNvSpPr/>
          <p:nvPr/>
        </p:nvSpPr>
        <p:spPr>
          <a:xfrm>
            <a:off x="1986814" y="1812538"/>
            <a:ext cx="590550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4B162F3-A1EB-487A-B68B-A2C06CDA21AC}"/>
              </a:ext>
            </a:extLst>
          </p:cNvPr>
          <p:cNvSpPr/>
          <p:nvPr/>
        </p:nvSpPr>
        <p:spPr>
          <a:xfrm>
            <a:off x="1986814" y="2106270"/>
            <a:ext cx="590550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3BBC6A6-583B-4EF6-BB7B-81EFE230952E}"/>
              </a:ext>
            </a:extLst>
          </p:cNvPr>
          <p:cNvSpPr/>
          <p:nvPr/>
        </p:nvSpPr>
        <p:spPr>
          <a:xfrm>
            <a:off x="2726704" y="2394713"/>
            <a:ext cx="590550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2E11B0F-8035-4244-9F7A-F5B10ED5B44A}"/>
              </a:ext>
            </a:extLst>
          </p:cNvPr>
          <p:cNvSpPr/>
          <p:nvPr/>
        </p:nvSpPr>
        <p:spPr>
          <a:xfrm>
            <a:off x="2726704" y="2675745"/>
            <a:ext cx="590550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C7A8952-4BE7-431A-A8C8-9B4193419C8E}"/>
              </a:ext>
            </a:extLst>
          </p:cNvPr>
          <p:cNvSpPr/>
          <p:nvPr/>
        </p:nvSpPr>
        <p:spPr>
          <a:xfrm>
            <a:off x="2726704" y="2942813"/>
            <a:ext cx="590550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BD1CF5C-A681-4939-9FCA-2B524B8C9CB0}"/>
              </a:ext>
            </a:extLst>
          </p:cNvPr>
          <p:cNvSpPr/>
          <p:nvPr/>
        </p:nvSpPr>
        <p:spPr>
          <a:xfrm>
            <a:off x="2726704" y="3236545"/>
            <a:ext cx="590550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FE4DBFD-CF9F-4BCB-8A1E-C31DDAF0514D}"/>
              </a:ext>
            </a:extLst>
          </p:cNvPr>
          <p:cNvSpPr/>
          <p:nvPr/>
        </p:nvSpPr>
        <p:spPr>
          <a:xfrm>
            <a:off x="3415881" y="1264438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4C4321A-AB0E-4324-B40A-DF086DE74F7F}"/>
                  </a:ext>
                </a:extLst>
              </p:cNvPr>
              <p:cNvSpPr txBox="1"/>
              <p:nvPr/>
            </p:nvSpPr>
            <p:spPr>
              <a:xfrm>
                <a:off x="2101026" y="1002614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4C4321A-AB0E-4324-B40A-DF086DE74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026" y="1002614"/>
                <a:ext cx="362125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7E3F51E-9E3B-453D-A6D7-D331AB0CF256}"/>
                  </a:ext>
                </a:extLst>
              </p:cNvPr>
              <p:cNvSpPr txBox="1"/>
              <p:nvPr/>
            </p:nvSpPr>
            <p:spPr>
              <a:xfrm>
                <a:off x="2840916" y="1002614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7E3F51E-9E3B-453D-A6D7-D331AB0CF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916" y="1002614"/>
                <a:ext cx="362125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A0BDB14-B21E-498D-BDE4-60C76C96A336}"/>
                  </a:ext>
                </a:extLst>
              </p:cNvPr>
              <p:cNvSpPr txBox="1"/>
              <p:nvPr/>
            </p:nvSpPr>
            <p:spPr>
              <a:xfrm>
                <a:off x="3308484" y="1002614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A0BDB14-B21E-498D-BDE4-60C76C96A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484" y="1002614"/>
                <a:ext cx="362125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B0070DE-C19A-4315-8095-B8C5A80FD99C}"/>
                  </a:ext>
                </a:extLst>
              </p:cNvPr>
              <p:cNvSpPr txBox="1"/>
              <p:nvPr/>
            </p:nvSpPr>
            <p:spPr>
              <a:xfrm>
                <a:off x="3670609" y="1002722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B0070DE-C19A-4315-8095-B8C5A80FD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609" y="1002722"/>
                <a:ext cx="362125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2B93731-BFEE-4954-A68B-0D66DDBE6B1B}"/>
                  </a:ext>
                </a:extLst>
              </p:cNvPr>
              <p:cNvSpPr txBox="1"/>
              <p:nvPr/>
            </p:nvSpPr>
            <p:spPr>
              <a:xfrm>
                <a:off x="4032734" y="1002614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2B93731-BFEE-4954-A68B-0D66DDBE6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734" y="1002614"/>
                <a:ext cx="362125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799BC69-A05E-4DE2-BE05-423A6F5BE402}"/>
                  </a:ext>
                </a:extLst>
              </p:cNvPr>
              <p:cNvSpPr txBox="1"/>
              <p:nvPr/>
            </p:nvSpPr>
            <p:spPr>
              <a:xfrm>
                <a:off x="4394859" y="1002614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799BC69-A05E-4DE2-BE05-423A6F5BE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859" y="1002614"/>
                <a:ext cx="362125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38398A9-01B5-4FF4-94FA-9909F8FA840D}"/>
                  </a:ext>
                </a:extLst>
              </p:cNvPr>
              <p:cNvSpPr txBox="1"/>
              <p:nvPr/>
            </p:nvSpPr>
            <p:spPr>
              <a:xfrm>
                <a:off x="4756984" y="1002614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38398A9-01B5-4FF4-94FA-9909F8FA8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984" y="1002614"/>
                <a:ext cx="362125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9E13F95-35DE-46BC-87ED-B3C909CD01E9}"/>
                  </a:ext>
                </a:extLst>
              </p:cNvPr>
              <p:cNvSpPr txBox="1"/>
              <p:nvPr/>
            </p:nvSpPr>
            <p:spPr>
              <a:xfrm>
                <a:off x="5119109" y="1002614"/>
                <a:ext cx="362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9E13F95-35DE-46BC-87ED-B3C909CD0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109" y="1002614"/>
                <a:ext cx="362125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ectangle 85">
            <a:extLst>
              <a:ext uri="{FF2B5EF4-FFF2-40B4-BE49-F238E27FC236}">
                <a16:creationId xmlns:a16="http://schemas.microsoft.com/office/drawing/2014/main" id="{1D641FC9-F50F-4542-ABA3-6038D19C8418}"/>
              </a:ext>
            </a:extLst>
          </p:cNvPr>
          <p:cNvSpPr/>
          <p:nvPr/>
        </p:nvSpPr>
        <p:spPr>
          <a:xfrm>
            <a:off x="3778005" y="1539872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0250C4A-ABD0-4D44-9773-39CBF4EB7BD0}"/>
              </a:ext>
            </a:extLst>
          </p:cNvPr>
          <p:cNvSpPr/>
          <p:nvPr/>
        </p:nvSpPr>
        <p:spPr>
          <a:xfrm>
            <a:off x="4145251" y="1812538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87B817E-4EA0-4148-B482-964CD85D73F3}"/>
              </a:ext>
            </a:extLst>
          </p:cNvPr>
          <p:cNvSpPr/>
          <p:nvPr/>
        </p:nvSpPr>
        <p:spPr>
          <a:xfrm>
            <a:off x="4499405" y="2106270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B91776A-2FDA-49C0-865E-BF46CAAA58E3}"/>
              </a:ext>
            </a:extLst>
          </p:cNvPr>
          <p:cNvSpPr/>
          <p:nvPr/>
        </p:nvSpPr>
        <p:spPr>
          <a:xfrm>
            <a:off x="4144436" y="2374929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C152E81-7FBA-4F4B-A56B-6A81E4E7B708}"/>
              </a:ext>
            </a:extLst>
          </p:cNvPr>
          <p:cNvSpPr/>
          <p:nvPr/>
        </p:nvSpPr>
        <p:spPr>
          <a:xfrm>
            <a:off x="4499405" y="2668661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20B5C8B-B49E-486E-91F0-ACB28782DE5C}"/>
              </a:ext>
            </a:extLst>
          </p:cNvPr>
          <p:cNvSpPr/>
          <p:nvPr/>
        </p:nvSpPr>
        <p:spPr>
          <a:xfrm>
            <a:off x="4864380" y="2942812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05A47FA-DD9B-4635-8E2A-B7C08259F1F2}"/>
              </a:ext>
            </a:extLst>
          </p:cNvPr>
          <p:cNvSpPr/>
          <p:nvPr/>
        </p:nvSpPr>
        <p:spPr>
          <a:xfrm>
            <a:off x="5226505" y="3236544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0096CA9-A1E0-4D07-9DB5-F66032E3BC54}"/>
                  </a:ext>
                </a:extLst>
              </p:cNvPr>
              <p:cNvSpPr txBox="1"/>
              <p:nvPr/>
            </p:nvSpPr>
            <p:spPr>
              <a:xfrm>
                <a:off x="521100" y="4672213"/>
                <a:ext cx="12637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0096CA9-A1E0-4D07-9DB5-F66032E3B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00" y="4672213"/>
                <a:ext cx="1263709" cy="400110"/>
              </a:xfrm>
              <a:prstGeom prst="rect">
                <a:avLst/>
              </a:prstGeom>
              <a:blipFill>
                <a:blip r:embed="rId18"/>
                <a:stretch>
                  <a:fillRect t="-7576" r="-2404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4" name="Group 93">
            <a:extLst>
              <a:ext uri="{FF2B5EF4-FFF2-40B4-BE49-F238E27FC236}">
                <a16:creationId xmlns:a16="http://schemas.microsoft.com/office/drawing/2014/main" id="{E5F88FA2-D810-49AF-9F8C-9A766CA69C52}"/>
              </a:ext>
            </a:extLst>
          </p:cNvPr>
          <p:cNvGrpSpPr/>
          <p:nvPr/>
        </p:nvGrpSpPr>
        <p:grpSpPr>
          <a:xfrm>
            <a:off x="1717815" y="3858499"/>
            <a:ext cx="79694" cy="2206305"/>
            <a:chOff x="2567032" y="1627464"/>
            <a:chExt cx="79694" cy="2206305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BCBD45A-6FBA-432D-B630-7EAD8358D596}"/>
                </a:ext>
              </a:extLst>
            </p:cNvPr>
            <p:cNvCxnSpPr/>
            <p:nvPr/>
          </p:nvCxnSpPr>
          <p:spPr>
            <a:xfrm>
              <a:off x="2567032" y="1627464"/>
              <a:ext cx="0" cy="2206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06EAA95-18F4-43E8-822B-5B9ADADFBC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7034" y="1639029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409D06CA-8707-4D00-A73A-707CC6F76D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7034" y="3825832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72BC0D6-DDB4-4044-A904-4642E2B4FE46}"/>
              </a:ext>
            </a:extLst>
          </p:cNvPr>
          <p:cNvGrpSpPr/>
          <p:nvPr/>
        </p:nvGrpSpPr>
        <p:grpSpPr>
          <a:xfrm flipH="1">
            <a:off x="4401517" y="3858499"/>
            <a:ext cx="79694" cy="2206305"/>
            <a:chOff x="2567032" y="1627464"/>
            <a:chExt cx="79694" cy="2206305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2803644-AF60-41AE-940E-7559B7C2DB0C}"/>
                </a:ext>
              </a:extLst>
            </p:cNvPr>
            <p:cNvCxnSpPr/>
            <p:nvPr/>
          </p:nvCxnSpPr>
          <p:spPr>
            <a:xfrm>
              <a:off x="2567032" y="1627464"/>
              <a:ext cx="0" cy="2206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2414002-70C9-41FA-8B18-979E3623D0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7034" y="1634266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131ED28-9637-43CD-830F-83E0B4F464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7034" y="3821069"/>
              <a:ext cx="796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90F14B7-427B-4505-8C6B-0AAF4D1A1B26}"/>
              </a:ext>
            </a:extLst>
          </p:cNvPr>
          <p:cNvSpPr/>
          <p:nvPr/>
        </p:nvSpPr>
        <p:spPr>
          <a:xfrm>
            <a:off x="1904907" y="3881011"/>
            <a:ext cx="442669" cy="3975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BE4AE77-86BD-4CA8-A7B9-91FC46124C67}"/>
              </a:ext>
            </a:extLst>
          </p:cNvPr>
          <p:cNvSpPr/>
          <p:nvPr/>
        </p:nvSpPr>
        <p:spPr>
          <a:xfrm>
            <a:off x="1897120" y="4867280"/>
            <a:ext cx="446990" cy="1320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05994F1A-DC9C-45CC-8A9A-8A369D4421FE}"/>
              </a:ext>
            </a:extLst>
          </p:cNvPr>
          <p:cNvSpPr/>
          <p:nvPr/>
        </p:nvSpPr>
        <p:spPr>
          <a:xfrm>
            <a:off x="2970405" y="3881011"/>
            <a:ext cx="161986" cy="3975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F55603-3282-4AF2-8620-82C03A148C0F}"/>
              </a:ext>
            </a:extLst>
          </p:cNvPr>
          <p:cNvSpPr/>
          <p:nvPr/>
        </p:nvSpPr>
        <p:spPr>
          <a:xfrm>
            <a:off x="3230719" y="5072323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DA12590-37E5-4564-BB39-004DFFFADE03}"/>
              </a:ext>
            </a:extLst>
          </p:cNvPr>
          <p:cNvSpPr/>
          <p:nvPr/>
        </p:nvSpPr>
        <p:spPr>
          <a:xfrm>
            <a:off x="2991335" y="4870901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E5334E8-918F-4654-B653-1CBA12536236}"/>
              </a:ext>
            </a:extLst>
          </p:cNvPr>
          <p:cNvSpPr/>
          <p:nvPr/>
        </p:nvSpPr>
        <p:spPr>
          <a:xfrm>
            <a:off x="3473072" y="5265232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65F2D3C7-428A-4ADE-BF75-E15C04E4499A}"/>
              </a:ext>
            </a:extLst>
          </p:cNvPr>
          <p:cNvSpPr/>
          <p:nvPr/>
        </p:nvSpPr>
        <p:spPr>
          <a:xfrm>
            <a:off x="3720248" y="5470953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613E8AF-18A7-4979-845A-636A8A0586E7}"/>
              </a:ext>
            </a:extLst>
          </p:cNvPr>
          <p:cNvSpPr/>
          <p:nvPr/>
        </p:nvSpPr>
        <p:spPr>
          <a:xfrm>
            <a:off x="3966716" y="5670000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A752326-E40F-4908-A018-AFF16617C7DE}"/>
              </a:ext>
            </a:extLst>
          </p:cNvPr>
          <p:cNvSpPr/>
          <p:nvPr/>
        </p:nvSpPr>
        <p:spPr>
          <a:xfrm>
            <a:off x="4218102" y="5889994"/>
            <a:ext cx="147332" cy="122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9100C6D4-E1BB-491B-847B-A3F1284D4BF0}"/>
              </a:ext>
            </a:extLst>
          </p:cNvPr>
          <p:cNvSpPr/>
          <p:nvPr/>
        </p:nvSpPr>
        <p:spPr>
          <a:xfrm>
            <a:off x="2436805" y="4371445"/>
            <a:ext cx="442669" cy="3975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D6B7AD4E-E7A0-408F-ACD6-C102BCED5630}"/>
              </a:ext>
            </a:extLst>
          </p:cNvPr>
          <p:cNvSpPr/>
          <p:nvPr/>
        </p:nvSpPr>
        <p:spPr>
          <a:xfrm>
            <a:off x="3216271" y="3881011"/>
            <a:ext cx="161986" cy="3975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1EC2608-25D5-4938-B4CA-FEFB9ED0D1D7}"/>
              </a:ext>
            </a:extLst>
          </p:cNvPr>
          <p:cNvSpPr/>
          <p:nvPr/>
        </p:nvSpPr>
        <p:spPr>
          <a:xfrm>
            <a:off x="3462137" y="3881011"/>
            <a:ext cx="161986" cy="3975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C0D789F-641E-4D6E-9691-CE48259C21F7}"/>
              </a:ext>
            </a:extLst>
          </p:cNvPr>
          <p:cNvSpPr/>
          <p:nvPr/>
        </p:nvSpPr>
        <p:spPr>
          <a:xfrm>
            <a:off x="3713523" y="3881011"/>
            <a:ext cx="161986" cy="3975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D91CA206-5CE0-4817-9129-927E9F9BF346}"/>
              </a:ext>
            </a:extLst>
          </p:cNvPr>
          <p:cNvSpPr/>
          <p:nvPr/>
        </p:nvSpPr>
        <p:spPr>
          <a:xfrm>
            <a:off x="3467657" y="4371445"/>
            <a:ext cx="161986" cy="3975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8B81E0F-C16A-43BA-855F-86F999266EBE}"/>
              </a:ext>
            </a:extLst>
          </p:cNvPr>
          <p:cNvSpPr/>
          <p:nvPr/>
        </p:nvSpPr>
        <p:spPr>
          <a:xfrm>
            <a:off x="3713523" y="4371445"/>
            <a:ext cx="161986" cy="3975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E54F51DE-C8C1-4BA8-AE14-10AEB8FBB68F}"/>
              </a:ext>
            </a:extLst>
          </p:cNvPr>
          <p:cNvSpPr/>
          <p:nvPr/>
        </p:nvSpPr>
        <p:spPr>
          <a:xfrm>
            <a:off x="3959389" y="4371445"/>
            <a:ext cx="161986" cy="3975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7751B882-1FAF-4E88-9A2D-9956D6EA02A7}"/>
              </a:ext>
            </a:extLst>
          </p:cNvPr>
          <p:cNvSpPr/>
          <p:nvPr/>
        </p:nvSpPr>
        <p:spPr>
          <a:xfrm>
            <a:off x="4210775" y="4371445"/>
            <a:ext cx="161986" cy="39751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E01F13DB-7271-44C3-A42D-218A0B0493F7}"/>
              </a:ext>
            </a:extLst>
          </p:cNvPr>
          <p:cNvSpPr/>
          <p:nvPr/>
        </p:nvSpPr>
        <p:spPr>
          <a:xfrm>
            <a:off x="1897120" y="5068702"/>
            <a:ext cx="446990" cy="1320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123EF4E-23F8-444E-A75E-6595FEA636F3}"/>
              </a:ext>
            </a:extLst>
          </p:cNvPr>
          <p:cNvSpPr/>
          <p:nvPr/>
        </p:nvSpPr>
        <p:spPr>
          <a:xfrm>
            <a:off x="1897120" y="5261611"/>
            <a:ext cx="446990" cy="1320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7D065B12-6946-470F-B959-4A6DCEBA61FE}"/>
              </a:ext>
            </a:extLst>
          </p:cNvPr>
          <p:cNvSpPr/>
          <p:nvPr/>
        </p:nvSpPr>
        <p:spPr>
          <a:xfrm>
            <a:off x="1897120" y="5477309"/>
            <a:ext cx="446990" cy="1320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83A39682-0D7F-4006-8D0B-0CB9DB22E639}"/>
              </a:ext>
            </a:extLst>
          </p:cNvPr>
          <p:cNvSpPr/>
          <p:nvPr/>
        </p:nvSpPr>
        <p:spPr>
          <a:xfrm>
            <a:off x="2437648" y="5269988"/>
            <a:ext cx="446990" cy="1320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4385E747-5DDF-48A0-8032-FF339CE39FEE}"/>
              </a:ext>
            </a:extLst>
          </p:cNvPr>
          <p:cNvSpPr/>
          <p:nvPr/>
        </p:nvSpPr>
        <p:spPr>
          <a:xfrm>
            <a:off x="2437648" y="5471410"/>
            <a:ext cx="446990" cy="1320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C8DD494E-14C7-43C5-AF2E-ED3F7E7F352B}"/>
              </a:ext>
            </a:extLst>
          </p:cNvPr>
          <p:cNvSpPr/>
          <p:nvPr/>
        </p:nvSpPr>
        <p:spPr>
          <a:xfrm>
            <a:off x="2437648" y="5664319"/>
            <a:ext cx="446990" cy="1320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1B415461-4327-4F9E-A52D-263A20E05B7C}"/>
              </a:ext>
            </a:extLst>
          </p:cNvPr>
          <p:cNvSpPr/>
          <p:nvPr/>
        </p:nvSpPr>
        <p:spPr>
          <a:xfrm>
            <a:off x="2437648" y="5880017"/>
            <a:ext cx="446990" cy="1320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" name="Picture 152">
            <a:extLst>
              <a:ext uri="{FF2B5EF4-FFF2-40B4-BE49-F238E27FC236}">
                <a16:creationId xmlns:a16="http://schemas.microsoft.com/office/drawing/2014/main" id="{B99FF319-2DCC-442A-AF63-40F2E481122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432" y="4012603"/>
            <a:ext cx="3332564" cy="213388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D32141-4444-4FCF-A78D-255C348455DE}"/>
              </a:ext>
            </a:extLst>
          </p:cNvPr>
          <p:cNvCxnSpPr>
            <a:cxnSpLocks/>
          </p:cNvCxnSpPr>
          <p:nvPr/>
        </p:nvCxnSpPr>
        <p:spPr>
          <a:xfrm>
            <a:off x="8714232" y="4453128"/>
            <a:ext cx="146304" cy="1024181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DF4330F-B493-40D2-911F-5F1D3B381C47}"/>
                  </a:ext>
                </a:extLst>
              </p:cNvPr>
              <p:cNvSpPr txBox="1"/>
              <p:nvPr/>
            </p:nvSpPr>
            <p:spPr>
              <a:xfrm>
                <a:off x="8778900" y="4612160"/>
                <a:ext cx="2827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26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DF4330F-B493-40D2-911F-5F1D3B381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900" y="4612160"/>
                <a:ext cx="282706" cy="215444"/>
              </a:xfrm>
              <a:prstGeom prst="rect">
                <a:avLst/>
              </a:prstGeom>
              <a:blipFill>
                <a:blip r:embed="rId20"/>
                <a:stretch>
                  <a:fillRect l="-8696" r="-4348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66344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BC536-E89A-42EA-850E-CF68AA3D0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  <a:t>34</a:t>
            </a:fld>
            <a:endParaRPr lang="en-SG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3949F66-5F65-4300-98AC-AC120555E6B0}"/>
              </a:ext>
            </a:extLst>
          </p:cNvPr>
          <p:cNvSpPr txBox="1">
            <a:spLocks/>
          </p:cNvSpPr>
          <p:nvPr/>
        </p:nvSpPr>
        <p:spPr>
          <a:xfrm>
            <a:off x="5560928" y="22605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3. Backend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88862C-3B42-4801-9849-07B6B8302EA6}"/>
              </a:ext>
            </a:extLst>
          </p:cNvPr>
          <p:cNvSpPr txBox="1"/>
          <p:nvPr/>
        </p:nvSpPr>
        <p:spPr>
          <a:xfrm>
            <a:off x="146301" y="1124712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u="sng" dirty="0">
                <a:solidFill>
                  <a:srgbClr val="BA3E0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Schur Complement</a:t>
            </a:r>
            <a:r>
              <a:rPr lang="en-US" altLang="zh-CN" dirty="0">
                <a:solidFill>
                  <a:srgbClr val="BA3E0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[6]</a:t>
            </a:r>
            <a:endParaRPr lang="en-US" dirty="0">
              <a:solidFill>
                <a:srgbClr val="BA3E0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9B325C-C73F-4C7C-9FA3-0C52ED48C68A}"/>
              </a:ext>
            </a:extLst>
          </p:cNvPr>
          <p:cNvSpPr/>
          <p:nvPr/>
        </p:nvSpPr>
        <p:spPr>
          <a:xfrm>
            <a:off x="2686050" y="6381432"/>
            <a:ext cx="548868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222222"/>
                </a:solidFill>
                <a:latin typeface="Arial" panose="020B0604020202020204" pitchFamily="34" charset="0"/>
              </a:rPr>
              <a:t>[6] Sibley, G., </a:t>
            </a:r>
            <a:r>
              <a:rPr lang="en-US" sz="1050" dirty="0" err="1">
                <a:solidFill>
                  <a:srgbClr val="222222"/>
                </a:solidFill>
                <a:latin typeface="Arial" panose="020B0604020202020204" pitchFamily="34" charset="0"/>
              </a:rPr>
              <a:t>Matthies</a:t>
            </a:r>
            <a:r>
              <a:rPr lang="en-US" sz="1050" dirty="0">
                <a:solidFill>
                  <a:srgbClr val="222222"/>
                </a:solidFill>
                <a:latin typeface="Arial" panose="020B0604020202020204" pitchFamily="34" charset="0"/>
              </a:rPr>
              <a:t>, L., &amp; </a:t>
            </a:r>
            <a:r>
              <a:rPr lang="en-US" sz="1050" dirty="0" err="1">
                <a:solidFill>
                  <a:srgbClr val="222222"/>
                </a:solidFill>
                <a:latin typeface="Arial" panose="020B0604020202020204" pitchFamily="34" charset="0"/>
              </a:rPr>
              <a:t>Sukhatme</a:t>
            </a:r>
            <a:r>
              <a:rPr lang="en-US" sz="1050" dirty="0">
                <a:solidFill>
                  <a:srgbClr val="222222"/>
                </a:solidFill>
                <a:latin typeface="Arial" panose="020B0604020202020204" pitchFamily="34" charset="0"/>
              </a:rPr>
              <a:t>, G. (2010). Sliding window filter with application to planetary landing. </a:t>
            </a:r>
            <a:r>
              <a:rPr lang="en-US" sz="1050" i="1" dirty="0">
                <a:solidFill>
                  <a:srgbClr val="222222"/>
                </a:solidFill>
                <a:latin typeface="Arial" panose="020B0604020202020204" pitchFamily="34" charset="0"/>
              </a:rPr>
              <a:t>Journal of Field Robotics</a:t>
            </a:r>
            <a:r>
              <a:rPr lang="en-US" sz="1050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US" sz="1050" i="1" dirty="0">
                <a:solidFill>
                  <a:srgbClr val="222222"/>
                </a:solidFill>
                <a:latin typeface="Arial" panose="020B0604020202020204" pitchFamily="34" charset="0"/>
              </a:rPr>
              <a:t>27</a:t>
            </a:r>
            <a:r>
              <a:rPr lang="en-US" sz="1050" dirty="0">
                <a:solidFill>
                  <a:srgbClr val="222222"/>
                </a:solidFill>
                <a:latin typeface="Arial" panose="020B0604020202020204" pitchFamily="34" charset="0"/>
              </a:rPr>
              <a:t>(5), 587-608.</a:t>
            </a:r>
            <a:endParaRPr lang="en-US" sz="1050" dirty="0"/>
          </a:p>
        </p:txBody>
      </p:sp>
      <p:pic>
        <p:nvPicPr>
          <p:cNvPr id="9" name="Picture 8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0614EF1-C239-4896-BE61-D6773C83E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1" y="1859991"/>
            <a:ext cx="3115110" cy="282932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968B3C-91FB-4273-B20D-732F6142B4A2}"/>
                  </a:ext>
                </a:extLst>
              </p:cNvPr>
              <p:cNvSpPr txBox="1"/>
              <p:nvPr/>
            </p:nvSpPr>
            <p:spPr>
              <a:xfrm>
                <a:off x="2084832" y="3415773"/>
                <a:ext cx="385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968B3C-91FB-4273-B20D-732F6142B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832" y="3415773"/>
                <a:ext cx="38555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D0D73E-F92C-4FC5-8CEA-BC9F04482FE2}"/>
                  </a:ext>
                </a:extLst>
              </p:cNvPr>
              <p:cNvSpPr txBox="1"/>
              <p:nvPr/>
            </p:nvSpPr>
            <p:spPr>
              <a:xfrm>
                <a:off x="375919" y="1859991"/>
                <a:ext cx="4042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D0D73E-F92C-4FC5-8CEA-BC9F04482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19" y="1859991"/>
                <a:ext cx="40427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FA93BC-038A-46B7-AB1A-7DAB1400124F}"/>
                  </a:ext>
                </a:extLst>
              </p:cNvPr>
              <p:cNvSpPr txBox="1"/>
              <p:nvPr/>
            </p:nvSpPr>
            <p:spPr>
              <a:xfrm>
                <a:off x="2300496" y="1859991"/>
                <a:ext cx="385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FA93BC-038A-46B7-AB1A-7DAB14001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496" y="1859991"/>
                <a:ext cx="38555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22C2FF-4DAC-4D75-B0B2-09BFFCE88252}"/>
                  </a:ext>
                </a:extLst>
              </p:cNvPr>
              <p:cNvSpPr txBox="1"/>
              <p:nvPr/>
            </p:nvSpPr>
            <p:spPr>
              <a:xfrm>
                <a:off x="146301" y="4036263"/>
                <a:ext cx="503599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22C2FF-4DAC-4D75-B0B2-09BFFCE88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01" y="4036263"/>
                <a:ext cx="503599" cy="3742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47403A-BC30-4439-846F-1DBA33AB4100}"/>
                  </a:ext>
                </a:extLst>
              </p:cNvPr>
              <p:cNvSpPr txBox="1"/>
              <p:nvPr/>
            </p:nvSpPr>
            <p:spPr>
              <a:xfrm>
                <a:off x="3760932" y="2044657"/>
                <a:ext cx="2234330" cy="5464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l-G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el-GR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el-G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47403A-BC30-4439-846F-1DBA33AB4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32" y="2044657"/>
                <a:ext cx="2234330" cy="5464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553A33A-30B8-4E8B-9CE6-4A1FBE64506A}"/>
                  </a:ext>
                </a:extLst>
              </p:cNvPr>
              <p:cNvSpPr txBox="1"/>
              <p:nvPr/>
            </p:nvSpPr>
            <p:spPr>
              <a:xfrm>
                <a:off x="4003318" y="1383036"/>
                <a:ext cx="113736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553A33A-30B8-4E8B-9CE6-4A1FBE645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318" y="1383036"/>
                <a:ext cx="1137363" cy="307777"/>
              </a:xfrm>
              <a:prstGeom prst="rect">
                <a:avLst/>
              </a:prstGeom>
              <a:blipFill>
                <a:blip r:embed="rId8"/>
                <a:stretch>
                  <a:fillRect l="-4839" r="-5376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B2B809-9B16-4E65-B62B-57A8CB175F80}"/>
                  </a:ext>
                </a:extLst>
              </p:cNvPr>
              <p:cNvSpPr txBox="1"/>
              <p:nvPr/>
            </p:nvSpPr>
            <p:spPr>
              <a:xfrm>
                <a:off x="3480232" y="3033357"/>
                <a:ext cx="4778424" cy="5464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l-G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el-GR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el-G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e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B2B809-9B16-4E65-B62B-57A8CB175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232" y="3033357"/>
                <a:ext cx="4778424" cy="5464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15BA31-A2C7-4329-9A27-01772FE23542}"/>
                  </a:ext>
                </a:extLst>
              </p:cNvPr>
              <p:cNvSpPr txBox="1"/>
              <p:nvPr/>
            </p:nvSpPr>
            <p:spPr>
              <a:xfrm>
                <a:off x="3793543" y="4046393"/>
                <a:ext cx="4255011" cy="5637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l-G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el-GR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el-G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sub>
                                </m:s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15BA31-A2C7-4329-9A27-01772FE23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543" y="4046393"/>
                <a:ext cx="4255011" cy="5637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4673790A-EFAC-45FC-B722-3B6B5A1ED988}"/>
              </a:ext>
            </a:extLst>
          </p:cNvPr>
          <p:cNvSpPr/>
          <p:nvPr/>
        </p:nvSpPr>
        <p:spPr>
          <a:xfrm>
            <a:off x="3760932" y="4036263"/>
            <a:ext cx="4287622" cy="3261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504094-206B-431C-901F-CEC76CA857D8}"/>
                  </a:ext>
                </a:extLst>
              </p:cNvPr>
              <p:cNvSpPr txBox="1"/>
              <p:nvPr/>
            </p:nvSpPr>
            <p:spPr>
              <a:xfrm>
                <a:off x="799299" y="4954168"/>
                <a:ext cx="75453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 second row is eliminated to obtain the Schur complement that involves only </a:t>
                </a:r>
                <a14:m>
                  <m:oMath xmlns:m="http://schemas.openxmlformats.org/officeDocument/2006/math">
                    <m:r>
                      <m:rPr>
                        <m:sty m:val="p"/>
                        <m:brk m:alnAt="7"/>
                      </m:rP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600" dirty="0"/>
                  <a:t>.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504094-206B-431C-901F-CEC76CA85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99" y="4954168"/>
                <a:ext cx="7545399" cy="338554"/>
              </a:xfrm>
              <a:prstGeom prst="rect">
                <a:avLst/>
              </a:prstGeom>
              <a:blipFill>
                <a:blip r:embed="rId11"/>
                <a:stretch>
                  <a:fillRect l="-404" t="-9091" r="-81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7BB2FD3-0D9A-4139-8228-E468F0643FFD}"/>
                  </a:ext>
                </a:extLst>
              </p:cNvPr>
              <p:cNvSpPr/>
              <p:nvPr/>
            </p:nvSpPr>
            <p:spPr>
              <a:xfrm>
                <a:off x="8271002" y="2238667"/>
                <a:ext cx="60305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7BB2FD3-0D9A-4139-8228-E468F0643F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1002" y="2238667"/>
                <a:ext cx="603050" cy="338554"/>
              </a:xfrm>
              <a:prstGeom prst="rect">
                <a:avLst/>
              </a:prstGeom>
              <a:blipFill>
                <a:blip r:embed="rId12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CD3681F-C2E5-490C-BE08-E635C850D058}"/>
                  </a:ext>
                </a:extLst>
              </p:cNvPr>
              <p:cNvSpPr/>
              <p:nvPr/>
            </p:nvSpPr>
            <p:spPr>
              <a:xfrm>
                <a:off x="8271002" y="3143834"/>
                <a:ext cx="60305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14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CD3681F-C2E5-490C-BE08-E635C850D0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1002" y="3143834"/>
                <a:ext cx="603050" cy="338554"/>
              </a:xfrm>
              <a:prstGeom prst="rect">
                <a:avLst/>
              </a:prstGeom>
              <a:blipFill>
                <a:blip r:embed="rId13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D5C8047-99EB-4C2B-A352-EBDFC8AB1AE9}"/>
                  </a:ext>
                </a:extLst>
              </p:cNvPr>
              <p:cNvSpPr/>
              <p:nvPr/>
            </p:nvSpPr>
            <p:spPr>
              <a:xfrm>
                <a:off x="8271002" y="4130403"/>
                <a:ext cx="60305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15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D5C8047-99EB-4C2B-A352-EBDFC8AB1A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1002" y="4130403"/>
                <a:ext cx="603050" cy="338554"/>
              </a:xfrm>
              <a:prstGeom prst="rect">
                <a:avLst/>
              </a:prstGeom>
              <a:blipFill>
                <a:blip r:embed="rId14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5CEAFEA-B3CD-4655-8EBD-4AE25A611FB2}"/>
                  </a:ext>
                </a:extLst>
              </p:cNvPr>
              <p:cNvSpPr txBox="1"/>
              <p:nvPr/>
            </p:nvSpPr>
            <p:spPr>
              <a:xfrm>
                <a:off x="3414182" y="5333354"/>
                <a:ext cx="3452997" cy="283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brk m:alnAt="7"/>
                        </m:rPr>
                        <a:rPr lang="en-US" b="1" i="1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𝑬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  <m:brk m:alnAt="7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𝑬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5CEAFEA-B3CD-4655-8EBD-4AE25A611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182" y="5333354"/>
                <a:ext cx="3452997" cy="283219"/>
              </a:xfrm>
              <a:prstGeom prst="rect">
                <a:avLst/>
              </a:prstGeom>
              <a:blipFill>
                <a:blip r:embed="rId15"/>
                <a:stretch>
                  <a:fillRect l="-1940" t="-434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B3F5DC6-8891-4676-B5DF-6C7079E45337}"/>
                  </a:ext>
                </a:extLst>
              </p:cNvPr>
              <p:cNvSpPr/>
              <p:nvPr/>
            </p:nvSpPr>
            <p:spPr>
              <a:xfrm>
                <a:off x="8271002" y="5316705"/>
                <a:ext cx="60305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[1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B3F5DC6-8891-4676-B5DF-6C7079E453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1002" y="5316705"/>
                <a:ext cx="603050" cy="338554"/>
              </a:xfrm>
              <a:prstGeom prst="rect">
                <a:avLst/>
              </a:prstGeom>
              <a:blipFill>
                <a:blip r:embed="rId16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BBFF85F-DA78-4178-A3E0-40B67F448B63}"/>
              </a:ext>
            </a:extLst>
          </p:cNvPr>
          <p:cNvCxnSpPr/>
          <p:nvPr/>
        </p:nvCxnSpPr>
        <p:spPr>
          <a:xfrm>
            <a:off x="3480232" y="5655259"/>
            <a:ext cx="1397865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573E8E4-10A1-447D-961B-FD6393730ABA}"/>
              </a:ext>
            </a:extLst>
          </p:cNvPr>
          <p:cNvCxnSpPr/>
          <p:nvPr/>
        </p:nvCxnSpPr>
        <p:spPr>
          <a:xfrm>
            <a:off x="5560928" y="5632094"/>
            <a:ext cx="1397865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802CF2-7389-4B2A-9592-14C3132680A0}"/>
                  </a:ext>
                </a:extLst>
              </p:cNvPr>
              <p:cNvSpPr txBox="1"/>
              <p:nvPr/>
            </p:nvSpPr>
            <p:spPr>
              <a:xfrm>
                <a:off x="4179164" y="5741895"/>
                <a:ext cx="1843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𝑺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802CF2-7389-4B2A-9592-14C313268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164" y="5741895"/>
                <a:ext cx="184345" cy="276999"/>
              </a:xfrm>
              <a:prstGeom prst="rect">
                <a:avLst/>
              </a:prstGeom>
              <a:blipFill>
                <a:blip r:embed="rId17"/>
                <a:stretch>
                  <a:fillRect l="-33333" r="-30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207464E-235B-4293-B838-759444EDF582}"/>
                  </a:ext>
                </a:extLst>
              </p:cNvPr>
              <p:cNvSpPr txBox="1"/>
              <p:nvPr/>
            </p:nvSpPr>
            <p:spPr>
              <a:xfrm>
                <a:off x="6190306" y="5678946"/>
                <a:ext cx="286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207464E-235B-4293-B838-759444EDF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306" y="5678946"/>
                <a:ext cx="286873" cy="276999"/>
              </a:xfrm>
              <a:prstGeom prst="rect">
                <a:avLst/>
              </a:prstGeom>
              <a:blipFill>
                <a:blip r:embed="rId18"/>
                <a:stretch>
                  <a:fillRect l="-20833" t="-2222" r="-208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B904F26E-3217-4D5A-A8C5-B115369E7A74}"/>
              </a:ext>
            </a:extLst>
          </p:cNvPr>
          <p:cNvSpPr txBox="1">
            <a:spLocks/>
          </p:cNvSpPr>
          <p:nvPr/>
        </p:nvSpPr>
        <p:spPr>
          <a:xfrm>
            <a:off x="375919" y="268819"/>
            <a:ext cx="4196081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BA3E06"/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3.3 Sparsity</a:t>
            </a:r>
            <a:endParaRPr lang="en-SG" sz="2400" b="1" dirty="0">
              <a:solidFill>
                <a:srgbClr val="BA3E06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1729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5DC0FB-A42C-4476-901F-0DE35A9F5733}"/>
              </a:ext>
            </a:extLst>
          </p:cNvPr>
          <p:cNvSpPr txBox="1">
            <a:spLocks/>
          </p:cNvSpPr>
          <p:nvPr/>
        </p:nvSpPr>
        <p:spPr>
          <a:xfrm>
            <a:off x="375919" y="268819"/>
            <a:ext cx="8139431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BA3E06"/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3.4 Marginalization</a:t>
            </a:r>
            <a:endParaRPr lang="en-SG" sz="2400" b="1" dirty="0">
              <a:solidFill>
                <a:srgbClr val="BA3E06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BC536-E89A-42EA-850E-CF68AA3D0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  <a:t>35</a:t>
            </a:fld>
            <a:endParaRPr lang="en-SG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3949F66-5F65-4300-98AC-AC120555E6B0}"/>
              </a:ext>
            </a:extLst>
          </p:cNvPr>
          <p:cNvSpPr txBox="1">
            <a:spLocks/>
          </p:cNvSpPr>
          <p:nvPr/>
        </p:nvSpPr>
        <p:spPr>
          <a:xfrm>
            <a:off x="5560928" y="22605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3. Backend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88862C-3B42-4801-9849-07B6B8302EA6}"/>
              </a:ext>
            </a:extLst>
          </p:cNvPr>
          <p:cNvSpPr txBox="1"/>
          <p:nvPr/>
        </p:nvSpPr>
        <p:spPr>
          <a:xfrm>
            <a:off x="146301" y="1124712"/>
            <a:ext cx="1744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u="sng" dirty="0">
                <a:solidFill>
                  <a:srgbClr val="BA3E0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Sliding Window</a:t>
            </a:r>
            <a:endParaRPr lang="en-US" u="sng" dirty="0">
              <a:solidFill>
                <a:srgbClr val="BA3E0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C15691-E146-42DF-B55B-04BA222A8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278" y="1124712"/>
            <a:ext cx="2954421" cy="29683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6CA808E-13B4-4DB1-9CAE-A4217B78C988}"/>
                  </a:ext>
                </a:extLst>
              </p:cNvPr>
              <p:cNvSpPr txBox="1"/>
              <p:nvPr/>
            </p:nvSpPr>
            <p:spPr>
              <a:xfrm>
                <a:off x="832930" y="1774229"/>
                <a:ext cx="1853120" cy="2819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6CA808E-13B4-4DB1-9CAE-A4217B78C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930" y="1774229"/>
                <a:ext cx="1853120" cy="281937"/>
              </a:xfrm>
              <a:prstGeom prst="rect">
                <a:avLst/>
              </a:prstGeom>
              <a:blipFill>
                <a:blip r:embed="rId3"/>
                <a:stretch>
                  <a:fillRect t="-4348" b="-1739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0D652D-299A-4E86-8E64-B0F6EDE4077C}"/>
              </a:ext>
            </a:extLst>
          </p:cNvPr>
          <p:cNvCxnSpPr/>
          <p:nvPr/>
        </p:nvCxnSpPr>
        <p:spPr>
          <a:xfrm>
            <a:off x="1575881" y="2042809"/>
            <a:ext cx="0" cy="3988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B4399D5-3D7A-41BB-81ED-F962999DA243}"/>
              </a:ext>
            </a:extLst>
          </p:cNvPr>
          <p:cNvCxnSpPr>
            <a:cxnSpLocks/>
          </p:cNvCxnSpPr>
          <p:nvPr/>
        </p:nvCxnSpPr>
        <p:spPr>
          <a:xfrm>
            <a:off x="2003898" y="2056166"/>
            <a:ext cx="496111" cy="3854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1A7408E-79A9-45F5-82AB-74D66B063044}"/>
              </a:ext>
            </a:extLst>
          </p:cNvPr>
          <p:cNvSpPr txBox="1"/>
          <p:nvPr/>
        </p:nvSpPr>
        <p:spPr>
          <a:xfrm>
            <a:off x="5119151" y="1873532"/>
            <a:ext cx="1030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separator</a:t>
            </a:r>
            <a:endParaRPr lang="en-SG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1D6C79-AFF9-4336-8844-8CBB14ECC0DE}"/>
              </a:ext>
            </a:extLst>
          </p:cNvPr>
          <p:cNvSpPr txBox="1"/>
          <p:nvPr/>
        </p:nvSpPr>
        <p:spPr>
          <a:xfrm>
            <a:off x="671209" y="2413854"/>
            <a:ext cx="1498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Variable to be marginalized</a:t>
            </a:r>
            <a:endParaRPr lang="en-SG" sz="1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670A68-DAAF-4F52-BA15-9437B9244541}"/>
              </a:ext>
            </a:extLst>
          </p:cNvPr>
          <p:cNvSpPr txBox="1"/>
          <p:nvPr/>
        </p:nvSpPr>
        <p:spPr>
          <a:xfrm>
            <a:off x="2412755" y="2413854"/>
            <a:ext cx="13994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Variable related</a:t>
            </a:r>
            <a:endParaRPr lang="en-SG" sz="1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9CC7E52-22E7-469B-90E3-05F8A8F4BBFC}"/>
                  </a:ext>
                </a:extLst>
              </p:cNvPr>
              <p:cNvSpPr txBox="1"/>
              <p:nvPr/>
            </p:nvSpPr>
            <p:spPr>
              <a:xfrm>
                <a:off x="3005518" y="1760872"/>
                <a:ext cx="1853120" cy="2819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9CC7E52-22E7-469B-90E3-05F8A8F4B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518" y="1760872"/>
                <a:ext cx="1853120" cy="281937"/>
              </a:xfrm>
              <a:prstGeom prst="rect">
                <a:avLst/>
              </a:prstGeom>
              <a:blipFill>
                <a:blip r:embed="rId4"/>
                <a:stretch>
                  <a:fillRect t="-4348" b="-1739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9949F1E-A87D-4801-AF07-61071D04E1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94" y="3114265"/>
            <a:ext cx="4750349" cy="806662"/>
          </a:xfrm>
          <a:prstGeom prst="rect">
            <a:avLst/>
          </a:prstGeom>
        </p:spPr>
      </p:pic>
      <p:pic>
        <p:nvPicPr>
          <p:cNvPr id="10" name="Picture 9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16490077-F8B9-42C9-AD69-307FB6BA51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06" y="4098118"/>
            <a:ext cx="1832063" cy="724988"/>
          </a:xfrm>
          <a:prstGeom prst="rect">
            <a:avLst/>
          </a:prstGeom>
        </p:spPr>
      </p:pic>
      <p:pic>
        <p:nvPicPr>
          <p:cNvPr id="9" name="Picture 8" descr="A picture containing map&#10;&#10;Description generated with high confidence">
            <a:extLst>
              <a:ext uri="{FF2B5EF4-FFF2-40B4-BE49-F238E27FC236}">
                <a16:creationId xmlns:a16="http://schemas.microsoft.com/office/drawing/2014/main" id="{ACB6E9D2-2266-4527-8433-B1C9373B5E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01" y="4190052"/>
            <a:ext cx="1978149" cy="18603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152D82E-378F-4305-9E5A-C0A62C973BED}"/>
              </a:ext>
            </a:extLst>
          </p:cNvPr>
          <p:cNvSpPr txBox="1"/>
          <p:nvPr/>
        </p:nvSpPr>
        <p:spPr>
          <a:xfrm>
            <a:off x="832930" y="5052923"/>
            <a:ext cx="1773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Follow equation 16</a:t>
            </a:r>
            <a:endParaRPr lang="en-SG" sz="1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0B008EA-F51F-4BE0-BAD2-97530993EDBF}"/>
                  </a:ext>
                </a:extLst>
              </p:cNvPr>
              <p:cNvSpPr txBox="1"/>
              <p:nvPr/>
            </p:nvSpPr>
            <p:spPr>
              <a:xfrm>
                <a:off x="1047527" y="5391587"/>
                <a:ext cx="4654095" cy="299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𝑚𝑚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𝒃𝒎</m:t>
                          </m:r>
                        </m:sub>
                      </m:sSub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𝒃𝒎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  <m:brk m:alnAt="7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𝒃𝒎</m:t>
                          </m:r>
                        </m:sub>
                      </m:sSub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𝒃𝒃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0B008EA-F51F-4BE0-BAD2-97530993E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527" y="5391587"/>
                <a:ext cx="4654095" cy="299121"/>
              </a:xfrm>
              <a:prstGeom prst="rect">
                <a:avLst/>
              </a:prstGeom>
              <a:blipFill>
                <a:blip r:embed="rId8"/>
                <a:stretch>
                  <a:fillRect l="-1048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0A6A561-5543-4BCB-9F4A-DC8645F34252}"/>
                  </a:ext>
                </a:extLst>
              </p:cNvPr>
              <p:cNvSpPr/>
              <p:nvPr/>
            </p:nvSpPr>
            <p:spPr>
              <a:xfrm>
                <a:off x="5868528" y="5394734"/>
                <a:ext cx="60305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[1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0A6A561-5543-4BCB-9F4A-DC8645F342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528" y="5394734"/>
                <a:ext cx="603050" cy="338554"/>
              </a:xfrm>
              <a:prstGeom prst="rect">
                <a:avLst/>
              </a:prstGeom>
              <a:blipFill>
                <a:blip r:embed="rId9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38954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5DC0FB-A42C-4476-901F-0DE35A9F5733}"/>
              </a:ext>
            </a:extLst>
          </p:cNvPr>
          <p:cNvSpPr txBox="1">
            <a:spLocks/>
          </p:cNvSpPr>
          <p:nvPr/>
        </p:nvSpPr>
        <p:spPr>
          <a:xfrm>
            <a:off x="375919" y="268819"/>
            <a:ext cx="8139431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BA3E06"/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3.4 Marginalization</a:t>
            </a:r>
            <a:endParaRPr lang="en-SG" sz="2400" b="1" dirty="0">
              <a:solidFill>
                <a:srgbClr val="BA3E06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BC536-E89A-42EA-850E-CF68AA3D0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  <a:t>36</a:t>
            </a:fld>
            <a:endParaRPr lang="en-SG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3949F66-5F65-4300-98AC-AC120555E6B0}"/>
              </a:ext>
            </a:extLst>
          </p:cNvPr>
          <p:cNvSpPr txBox="1">
            <a:spLocks/>
          </p:cNvSpPr>
          <p:nvPr/>
        </p:nvSpPr>
        <p:spPr>
          <a:xfrm>
            <a:off x="5560928" y="22605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3. Backend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88862C-3B42-4801-9849-07B6B8302EA6}"/>
              </a:ext>
            </a:extLst>
          </p:cNvPr>
          <p:cNvSpPr txBox="1"/>
          <p:nvPr/>
        </p:nvSpPr>
        <p:spPr>
          <a:xfrm>
            <a:off x="146301" y="1124712"/>
            <a:ext cx="3058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u="sng" dirty="0">
                <a:solidFill>
                  <a:srgbClr val="BA3E0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First Jacobian Estimation [7]:</a:t>
            </a:r>
            <a:endParaRPr lang="en-US" u="sng" dirty="0">
              <a:solidFill>
                <a:srgbClr val="BA3E0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CCA459-57ED-4284-BA4E-86470CC43C35}"/>
              </a:ext>
            </a:extLst>
          </p:cNvPr>
          <p:cNvSpPr/>
          <p:nvPr/>
        </p:nvSpPr>
        <p:spPr>
          <a:xfrm>
            <a:off x="2596892" y="6371873"/>
            <a:ext cx="5632708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sz="1000" dirty="0">
                <a:ea typeface="Cambria" panose="02040503050406030204" pitchFamily="18" charset="0"/>
              </a:rPr>
              <a:t>[7] Huang, G. P., </a:t>
            </a:r>
            <a:r>
              <a:rPr lang="en-US" sz="1000" dirty="0" err="1">
                <a:ea typeface="Cambria" panose="02040503050406030204" pitchFamily="18" charset="0"/>
              </a:rPr>
              <a:t>Mourikis</a:t>
            </a:r>
            <a:r>
              <a:rPr lang="en-US" sz="1000" dirty="0">
                <a:ea typeface="Cambria" panose="02040503050406030204" pitchFamily="18" charset="0"/>
              </a:rPr>
              <a:t>, A. I., &amp; </a:t>
            </a:r>
            <a:r>
              <a:rPr lang="en-US" sz="1000" dirty="0" err="1">
                <a:ea typeface="Cambria" panose="02040503050406030204" pitchFamily="18" charset="0"/>
              </a:rPr>
              <a:t>Roumeliotis</a:t>
            </a:r>
            <a:r>
              <a:rPr lang="en-US" sz="1000" dirty="0">
                <a:ea typeface="Cambria" panose="02040503050406030204" pitchFamily="18" charset="0"/>
              </a:rPr>
              <a:t>, S. I. (2009). A first-estimates Jacobian EKF for improving SLAM consistency. In </a:t>
            </a:r>
            <a:r>
              <a:rPr lang="en-US" sz="1000" i="1" dirty="0">
                <a:ea typeface="Cambria" panose="02040503050406030204" pitchFamily="18" charset="0"/>
              </a:rPr>
              <a:t>Experimental Robotics</a:t>
            </a:r>
            <a:r>
              <a:rPr lang="en-US" sz="1000" dirty="0">
                <a:ea typeface="Cambria" panose="02040503050406030204" pitchFamily="18" charset="0"/>
              </a:rPr>
              <a:t>(pp. 373-382). Springer Berlin Heidelberg.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FEFD74-138D-40AD-979E-97A3DC800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19" y="3306196"/>
            <a:ext cx="3145552" cy="11870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666528-3F18-44CF-88CD-902808FF02EB}"/>
                  </a:ext>
                </a:extLst>
              </p:cNvPr>
              <p:cNvSpPr txBox="1"/>
              <p:nvPr/>
            </p:nvSpPr>
            <p:spPr>
              <a:xfrm>
                <a:off x="4089018" y="3530654"/>
                <a:ext cx="1928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666528-3F18-44CF-88CD-902808FF0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018" y="3530654"/>
                <a:ext cx="1928540" cy="276999"/>
              </a:xfrm>
              <a:prstGeom prst="rect">
                <a:avLst/>
              </a:prstGeom>
              <a:blipFill>
                <a:blip r:embed="rId3"/>
                <a:stretch>
                  <a:fillRect l="-949" t="-2174" r="-411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02B369A-7B13-4E93-B05E-7873024C086A}"/>
                  </a:ext>
                </a:extLst>
              </p:cNvPr>
              <p:cNvSpPr/>
              <p:nvPr/>
            </p:nvSpPr>
            <p:spPr>
              <a:xfrm>
                <a:off x="510382" y="1774229"/>
                <a:ext cx="86034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, we fix the linearization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̆"/>
                            <m:ctrl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and no longer use updated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to get Jacobian. </a:t>
                </a:r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02B369A-7B13-4E93-B05E-7873024C0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82" y="1774229"/>
                <a:ext cx="8603445" cy="369332"/>
              </a:xfrm>
              <a:prstGeom prst="rect">
                <a:avLst/>
              </a:prstGeom>
              <a:blipFill>
                <a:blip r:embed="rId4"/>
                <a:stretch>
                  <a:fillRect l="-638" t="-114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FA00A7F2-3727-4450-BCC2-01BC4F0862A6}"/>
              </a:ext>
            </a:extLst>
          </p:cNvPr>
          <p:cNvSpPr/>
          <p:nvPr/>
        </p:nvSpPr>
        <p:spPr>
          <a:xfrm>
            <a:off x="241542" y="2281840"/>
            <a:ext cx="2077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Follow equation 17</a:t>
            </a:r>
            <a:endParaRPr lang="en-SG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D7A6DD-64DD-4D7B-A6A2-82258D94CE7C}"/>
                  </a:ext>
                </a:extLst>
              </p:cNvPr>
              <p:cNvSpPr txBox="1"/>
              <p:nvPr/>
            </p:nvSpPr>
            <p:spPr>
              <a:xfrm>
                <a:off x="2485056" y="2315402"/>
                <a:ext cx="4654095" cy="299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𝑚𝑚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𝒃𝒎</m:t>
                          </m:r>
                        </m:sub>
                      </m:sSub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𝒃𝒎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  <m:brk m:alnAt="7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𝒃𝒎</m:t>
                          </m:r>
                        </m:sub>
                      </m:sSub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𝒃𝒃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D7A6DD-64DD-4D7B-A6A2-82258D94C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056" y="2315402"/>
                <a:ext cx="4654095" cy="299121"/>
              </a:xfrm>
              <a:prstGeom prst="rect">
                <a:avLst/>
              </a:prstGeom>
              <a:blipFill>
                <a:blip r:embed="rId5"/>
                <a:stretch>
                  <a:fillRect l="-1048" b="-3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6BA32B4-75AA-404E-9576-C97742C5BA0A}"/>
                  </a:ext>
                </a:extLst>
              </p:cNvPr>
              <p:cNvSpPr txBox="1"/>
              <p:nvPr/>
            </p:nvSpPr>
            <p:spPr>
              <a:xfrm>
                <a:off x="4089018" y="3977629"/>
                <a:ext cx="14051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6BA32B4-75AA-404E-9576-C97742C5B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018" y="3977629"/>
                <a:ext cx="1405192" cy="276999"/>
              </a:xfrm>
              <a:prstGeom prst="rect">
                <a:avLst/>
              </a:prstGeom>
              <a:blipFill>
                <a:blip r:embed="rId6"/>
                <a:stretch>
                  <a:fillRect l="-5652" r="-173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BDB95E-C4E5-4F21-9C35-7E17EED95DED}"/>
                  </a:ext>
                </a:extLst>
              </p:cNvPr>
              <p:cNvSpPr txBox="1"/>
              <p:nvPr/>
            </p:nvSpPr>
            <p:spPr>
              <a:xfrm>
                <a:off x="5759864" y="3985390"/>
                <a:ext cx="6363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SG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BDB95E-C4E5-4F21-9C35-7E17EED95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864" y="3985390"/>
                <a:ext cx="636392" cy="276999"/>
              </a:xfrm>
              <a:prstGeom prst="rect">
                <a:avLst/>
              </a:prstGeom>
              <a:blipFill>
                <a:blip r:embed="rId7"/>
                <a:stretch>
                  <a:fillRect l="-4808" r="-865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6349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BC536-E89A-42EA-850E-CF68AA3D0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  <a:t>37</a:t>
            </a:fld>
            <a:endParaRPr lang="en-SG"/>
          </a:p>
        </p:txBody>
      </p:sp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9187CF6-A77F-4A6A-BAE1-C4E5FAE69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17423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2AAD3D-04B6-4A19-974C-641958DF8ADE}"/>
              </a:ext>
            </a:extLst>
          </p:cNvPr>
          <p:cNvSpPr txBox="1"/>
          <p:nvPr/>
        </p:nvSpPr>
        <p:spPr>
          <a:xfrm>
            <a:off x="4431626" y="432435"/>
            <a:ext cx="2026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u="sng" dirty="0">
                <a:solidFill>
                  <a:srgbClr val="BA3E0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Elimination Order:</a:t>
            </a:r>
            <a:endParaRPr lang="en-US" u="sng" dirty="0">
              <a:solidFill>
                <a:srgbClr val="BA3E0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242905-7DA2-4EB8-9934-37A1DE8C0209}"/>
              </a:ext>
            </a:extLst>
          </p:cNvPr>
          <p:cNvSpPr/>
          <p:nvPr/>
        </p:nvSpPr>
        <p:spPr>
          <a:xfrm>
            <a:off x="4502047" y="865775"/>
            <a:ext cx="4317424" cy="10156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[8] </a:t>
            </a:r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Kaess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, M., Johannsson, H., Roberts, R., Ila, V., Leonard, J. J., &amp; </a:t>
            </a:r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Dellaert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, F. (2012). iSAM2: Incremental smoothing and mapping using the Bayes tree. </a:t>
            </a:r>
            <a:r>
              <a:rPr lang="en-US" sz="1000" i="1" dirty="0">
                <a:solidFill>
                  <a:srgbClr val="222222"/>
                </a:solidFill>
                <a:latin typeface="Arial" panose="020B0604020202020204" pitchFamily="34" charset="0"/>
              </a:rPr>
              <a:t>The International Journal of Robotics Research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US" sz="1000" i="1" dirty="0">
                <a:solidFill>
                  <a:srgbClr val="222222"/>
                </a:solidFill>
                <a:latin typeface="Arial" panose="020B0604020202020204" pitchFamily="34" charset="0"/>
              </a:rPr>
              <a:t>31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(2), 216-235.</a:t>
            </a:r>
          </a:p>
          <a:p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[9] Frank </a:t>
            </a:r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Dellart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, Michael </a:t>
            </a:r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Kaess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. (2017). Factor Graph for Robot Perception. </a:t>
            </a:r>
            <a:endParaRPr lang="en-US" sz="1000" dirty="0"/>
          </a:p>
        </p:txBody>
      </p:sp>
      <p:pic>
        <p:nvPicPr>
          <p:cNvPr id="16" name="Picture 15" descr="A close up of a map&#10;&#10;Description generated with high confidence">
            <a:extLst>
              <a:ext uri="{FF2B5EF4-FFF2-40B4-BE49-F238E27FC236}">
                <a16:creationId xmlns:a16="http://schemas.microsoft.com/office/drawing/2014/main" id="{874D5CFF-908A-4303-92C7-41EA8D903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626" y="2157983"/>
            <a:ext cx="4236886" cy="462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214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5DC0FB-A42C-4476-901F-0DE35A9F5733}"/>
              </a:ext>
            </a:extLst>
          </p:cNvPr>
          <p:cNvSpPr txBox="1">
            <a:spLocks/>
          </p:cNvSpPr>
          <p:nvPr/>
        </p:nvSpPr>
        <p:spPr>
          <a:xfrm>
            <a:off x="375919" y="268819"/>
            <a:ext cx="8139431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BA3E06"/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3.5 Pose-only BA</a:t>
            </a:r>
            <a:endParaRPr lang="en-SG" sz="2400" b="1" dirty="0">
              <a:solidFill>
                <a:srgbClr val="BA3E06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BC536-E89A-42EA-850E-CF68AA3D0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  <a:t>38</a:t>
            </a:fld>
            <a:endParaRPr lang="en-SG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3949F66-5F65-4300-98AC-AC120555E6B0}"/>
              </a:ext>
            </a:extLst>
          </p:cNvPr>
          <p:cNvSpPr txBox="1">
            <a:spLocks/>
          </p:cNvSpPr>
          <p:nvPr/>
        </p:nvSpPr>
        <p:spPr>
          <a:xfrm>
            <a:off x="5560928" y="22605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3. Backend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F845A82-2B77-47F9-B1DD-9DA4ACBD92A3}"/>
              </a:ext>
            </a:extLst>
          </p:cNvPr>
          <p:cNvSpPr/>
          <p:nvPr/>
        </p:nvSpPr>
        <p:spPr>
          <a:xfrm>
            <a:off x="1572768" y="1709928"/>
            <a:ext cx="146304" cy="1645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AE59F7-6A4C-4172-857C-08979C69D09A}"/>
              </a:ext>
            </a:extLst>
          </p:cNvPr>
          <p:cNvSpPr/>
          <p:nvPr/>
        </p:nvSpPr>
        <p:spPr>
          <a:xfrm>
            <a:off x="2249424" y="1874520"/>
            <a:ext cx="146304" cy="1645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9E6EBD9-3EEB-4EE5-9A2D-5CCD0CE8E744}"/>
              </a:ext>
            </a:extLst>
          </p:cNvPr>
          <p:cNvSpPr/>
          <p:nvPr/>
        </p:nvSpPr>
        <p:spPr>
          <a:xfrm>
            <a:off x="3172968" y="1545336"/>
            <a:ext cx="146304" cy="1645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A137759-FE28-4B48-93AA-8FB0AA661D6E}"/>
              </a:ext>
            </a:extLst>
          </p:cNvPr>
          <p:cNvCxnSpPr>
            <a:cxnSpLocks/>
            <a:stCxn id="2" idx="3"/>
            <a:endCxn id="3" idx="0"/>
          </p:cNvCxnSpPr>
          <p:nvPr/>
        </p:nvCxnSpPr>
        <p:spPr>
          <a:xfrm flipH="1">
            <a:off x="871794" y="1850416"/>
            <a:ext cx="722400" cy="1196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D5946A5-5C2B-4202-838D-AE739E084BB4}"/>
              </a:ext>
            </a:extLst>
          </p:cNvPr>
          <p:cNvCxnSpPr>
            <a:cxnSpLocks/>
            <a:stCxn id="2" idx="4"/>
            <a:endCxn id="16" idx="5"/>
          </p:cNvCxnSpPr>
          <p:nvPr/>
        </p:nvCxnSpPr>
        <p:spPr>
          <a:xfrm flipH="1">
            <a:off x="1494316" y="1874520"/>
            <a:ext cx="151604" cy="1399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7DFDAB7-8E68-4909-A7B9-22DA77B77841}"/>
              </a:ext>
            </a:extLst>
          </p:cNvPr>
          <p:cNvCxnSpPr>
            <a:cxnSpLocks/>
            <a:stCxn id="14" idx="4"/>
            <a:endCxn id="17" idx="5"/>
          </p:cNvCxnSpPr>
          <p:nvPr/>
        </p:nvCxnSpPr>
        <p:spPr>
          <a:xfrm flipH="1">
            <a:off x="2198404" y="2039112"/>
            <a:ext cx="124172" cy="1103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96DFA08-01FE-4D22-96FC-59CB0BA9B0C2}"/>
              </a:ext>
            </a:extLst>
          </p:cNvPr>
          <p:cNvCxnSpPr>
            <a:cxnSpLocks/>
            <a:stCxn id="2" idx="5"/>
            <a:endCxn id="17" idx="0"/>
          </p:cNvCxnSpPr>
          <p:nvPr/>
        </p:nvCxnSpPr>
        <p:spPr>
          <a:xfrm>
            <a:off x="1697646" y="1850416"/>
            <a:ext cx="422305" cy="1196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8B45B5C-23D0-4C81-BBBF-65A5A7353926}"/>
              </a:ext>
            </a:extLst>
          </p:cNvPr>
          <p:cNvGrpSpPr/>
          <p:nvPr/>
        </p:nvGrpSpPr>
        <p:grpSpPr>
          <a:xfrm>
            <a:off x="780013" y="2670048"/>
            <a:ext cx="3334787" cy="725208"/>
            <a:chOff x="780013" y="2670048"/>
            <a:chExt cx="3334787" cy="725208"/>
          </a:xfrm>
        </p:grpSpPr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2A513E75-467A-4591-B984-E492B3E2D2FE}"/>
                </a:ext>
              </a:extLst>
            </p:cNvPr>
            <p:cNvSpPr/>
            <p:nvPr/>
          </p:nvSpPr>
          <p:spPr>
            <a:xfrm rot="20889448">
              <a:off x="780013" y="3044951"/>
              <a:ext cx="228600" cy="21945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A5BDBD4D-123B-448F-B34B-150665C13C27}"/>
                </a:ext>
              </a:extLst>
            </p:cNvPr>
            <p:cNvSpPr/>
            <p:nvPr/>
          </p:nvSpPr>
          <p:spPr>
            <a:xfrm rot="20889448">
              <a:off x="1324082" y="3175800"/>
              <a:ext cx="228600" cy="21945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BA5339E-F8D3-4709-985C-177CE93F35D1}"/>
                </a:ext>
              </a:extLst>
            </p:cNvPr>
            <p:cNvSpPr/>
            <p:nvPr/>
          </p:nvSpPr>
          <p:spPr>
            <a:xfrm rot="20889448">
              <a:off x="2028170" y="3044951"/>
              <a:ext cx="228600" cy="21945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8C9DC15-C9B8-4B74-93FC-0261B666EFC0}"/>
                </a:ext>
              </a:extLst>
            </p:cNvPr>
            <p:cNvSpPr/>
            <p:nvPr/>
          </p:nvSpPr>
          <p:spPr>
            <a:xfrm rot="20889448">
              <a:off x="2732258" y="2914101"/>
              <a:ext cx="228600" cy="21945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78565BA-2A9F-43C1-9CDC-6FA08D62C815}"/>
                </a:ext>
              </a:extLst>
            </p:cNvPr>
            <p:cNvSpPr/>
            <p:nvPr/>
          </p:nvSpPr>
          <p:spPr>
            <a:xfrm rot="20889448">
              <a:off x="3555216" y="2825494"/>
              <a:ext cx="228600" cy="21945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D48A835-161A-4026-A574-69F7EDA0841A}"/>
                </a:ext>
              </a:extLst>
            </p:cNvPr>
            <p:cNvSpPr/>
            <p:nvPr/>
          </p:nvSpPr>
          <p:spPr>
            <a:xfrm>
              <a:off x="914400" y="2670048"/>
              <a:ext cx="3200400" cy="649247"/>
            </a:xfrm>
            <a:custGeom>
              <a:avLst/>
              <a:gdLst>
                <a:gd name="connsiteX0" fmla="*/ 0 w 3200400"/>
                <a:gd name="connsiteY0" fmla="*/ 521208 h 649247"/>
                <a:gd name="connsiteX1" fmla="*/ 548640 w 3200400"/>
                <a:gd name="connsiteY1" fmla="*/ 649224 h 649247"/>
                <a:gd name="connsiteX2" fmla="*/ 1188720 w 3200400"/>
                <a:gd name="connsiteY2" fmla="*/ 530352 h 649247"/>
                <a:gd name="connsiteX3" fmla="*/ 1947672 w 3200400"/>
                <a:gd name="connsiteY3" fmla="*/ 365760 h 649247"/>
                <a:gd name="connsiteX4" fmla="*/ 2916936 w 3200400"/>
                <a:gd name="connsiteY4" fmla="*/ 192024 h 649247"/>
                <a:gd name="connsiteX5" fmla="*/ 3200400 w 3200400"/>
                <a:gd name="connsiteY5" fmla="*/ 0 h 6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0400" h="649247">
                  <a:moveTo>
                    <a:pt x="0" y="521208"/>
                  </a:moveTo>
                  <a:cubicBezTo>
                    <a:pt x="175260" y="584454"/>
                    <a:pt x="350520" y="647700"/>
                    <a:pt x="548640" y="649224"/>
                  </a:cubicBezTo>
                  <a:cubicBezTo>
                    <a:pt x="746760" y="650748"/>
                    <a:pt x="955548" y="577596"/>
                    <a:pt x="1188720" y="530352"/>
                  </a:cubicBezTo>
                  <a:cubicBezTo>
                    <a:pt x="1421892" y="483108"/>
                    <a:pt x="1659636" y="422148"/>
                    <a:pt x="1947672" y="365760"/>
                  </a:cubicBezTo>
                  <a:cubicBezTo>
                    <a:pt x="2235708" y="309372"/>
                    <a:pt x="2708148" y="252984"/>
                    <a:pt x="2916936" y="192024"/>
                  </a:cubicBezTo>
                  <a:cubicBezTo>
                    <a:pt x="3125724" y="131064"/>
                    <a:pt x="3163062" y="65532"/>
                    <a:pt x="320040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EEC5151-0CCF-475E-B169-D8F18E7AB21C}"/>
              </a:ext>
            </a:extLst>
          </p:cNvPr>
          <p:cNvGrpSpPr/>
          <p:nvPr/>
        </p:nvGrpSpPr>
        <p:grpSpPr>
          <a:xfrm>
            <a:off x="5180563" y="2211556"/>
            <a:ext cx="3334787" cy="725208"/>
            <a:chOff x="780013" y="2670048"/>
            <a:chExt cx="3334787" cy="725208"/>
          </a:xfrm>
        </p:grpSpPr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54A09560-7494-49B4-B7BF-5FC777DBBB94}"/>
                </a:ext>
              </a:extLst>
            </p:cNvPr>
            <p:cNvSpPr/>
            <p:nvPr/>
          </p:nvSpPr>
          <p:spPr>
            <a:xfrm rot="20889448">
              <a:off x="780013" y="3044951"/>
              <a:ext cx="228600" cy="21945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6A710DEA-59DF-4107-82A8-6EB13E3BED5A}"/>
                </a:ext>
              </a:extLst>
            </p:cNvPr>
            <p:cNvSpPr/>
            <p:nvPr/>
          </p:nvSpPr>
          <p:spPr>
            <a:xfrm rot="20889448">
              <a:off x="1324082" y="3175800"/>
              <a:ext cx="228600" cy="21945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FD26998A-C4D1-4B62-8CA5-4D1389543385}"/>
                </a:ext>
              </a:extLst>
            </p:cNvPr>
            <p:cNvSpPr/>
            <p:nvPr/>
          </p:nvSpPr>
          <p:spPr>
            <a:xfrm rot="20889448">
              <a:off x="2028170" y="3044951"/>
              <a:ext cx="228600" cy="21945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B26F16BF-44AE-4CEA-BE76-6DDC3F4DB208}"/>
                </a:ext>
              </a:extLst>
            </p:cNvPr>
            <p:cNvSpPr/>
            <p:nvPr/>
          </p:nvSpPr>
          <p:spPr>
            <a:xfrm rot="20889448">
              <a:off x="2732258" y="2914101"/>
              <a:ext cx="228600" cy="21945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FB459359-1A05-41E9-A79E-12E83E763C1C}"/>
                </a:ext>
              </a:extLst>
            </p:cNvPr>
            <p:cNvSpPr/>
            <p:nvPr/>
          </p:nvSpPr>
          <p:spPr>
            <a:xfrm rot="20889448">
              <a:off x="3555216" y="2825494"/>
              <a:ext cx="228600" cy="21945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63D423B-E5DF-40A5-B384-B6D5DAE1EACF}"/>
                </a:ext>
              </a:extLst>
            </p:cNvPr>
            <p:cNvSpPr/>
            <p:nvPr/>
          </p:nvSpPr>
          <p:spPr>
            <a:xfrm>
              <a:off x="914400" y="2670048"/>
              <a:ext cx="3200400" cy="649247"/>
            </a:xfrm>
            <a:custGeom>
              <a:avLst/>
              <a:gdLst>
                <a:gd name="connsiteX0" fmla="*/ 0 w 3200400"/>
                <a:gd name="connsiteY0" fmla="*/ 521208 h 649247"/>
                <a:gd name="connsiteX1" fmla="*/ 548640 w 3200400"/>
                <a:gd name="connsiteY1" fmla="*/ 649224 h 649247"/>
                <a:gd name="connsiteX2" fmla="*/ 1188720 w 3200400"/>
                <a:gd name="connsiteY2" fmla="*/ 530352 h 649247"/>
                <a:gd name="connsiteX3" fmla="*/ 1947672 w 3200400"/>
                <a:gd name="connsiteY3" fmla="*/ 365760 h 649247"/>
                <a:gd name="connsiteX4" fmla="*/ 2916936 w 3200400"/>
                <a:gd name="connsiteY4" fmla="*/ 192024 h 649247"/>
                <a:gd name="connsiteX5" fmla="*/ 3200400 w 3200400"/>
                <a:gd name="connsiteY5" fmla="*/ 0 h 6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0400" h="649247">
                  <a:moveTo>
                    <a:pt x="0" y="521208"/>
                  </a:moveTo>
                  <a:cubicBezTo>
                    <a:pt x="175260" y="584454"/>
                    <a:pt x="350520" y="647700"/>
                    <a:pt x="548640" y="649224"/>
                  </a:cubicBezTo>
                  <a:cubicBezTo>
                    <a:pt x="746760" y="650748"/>
                    <a:pt x="955548" y="577596"/>
                    <a:pt x="1188720" y="530352"/>
                  </a:cubicBezTo>
                  <a:cubicBezTo>
                    <a:pt x="1421892" y="483108"/>
                    <a:pt x="1659636" y="422148"/>
                    <a:pt x="1947672" y="365760"/>
                  </a:cubicBezTo>
                  <a:cubicBezTo>
                    <a:pt x="2235708" y="309372"/>
                    <a:pt x="2708148" y="252984"/>
                    <a:pt x="2916936" y="192024"/>
                  </a:cubicBezTo>
                  <a:cubicBezTo>
                    <a:pt x="3125724" y="131064"/>
                    <a:pt x="3163062" y="65532"/>
                    <a:pt x="320040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FC117AF-9A7F-42B3-9D93-6553F032E2E4}"/>
              </a:ext>
            </a:extLst>
          </p:cNvPr>
          <p:cNvCxnSpPr>
            <a:cxnSpLocks/>
            <a:stCxn id="14" idx="5"/>
            <a:endCxn id="33" idx="3"/>
          </p:cNvCxnSpPr>
          <p:nvPr/>
        </p:nvCxnSpPr>
        <p:spPr>
          <a:xfrm>
            <a:off x="2374302" y="2015008"/>
            <a:ext cx="487770" cy="1020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462045E-2D0D-41C5-A521-3472EBC2FFFF}"/>
              </a:ext>
            </a:extLst>
          </p:cNvPr>
          <p:cNvCxnSpPr>
            <a:cxnSpLocks/>
            <a:stCxn id="15" idx="4"/>
            <a:endCxn id="18" idx="5"/>
          </p:cNvCxnSpPr>
          <p:nvPr/>
        </p:nvCxnSpPr>
        <p:spPr>
          <a:xfrm flipH="1">
            <a:off x="2902492" y="1709928"/>
            <a:ext cx="343628" cy="1302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C80A769-4770-4B6C-9DAE-71776B207FDB}"/>
              </a:ext>
            </a:extLst>
          </p:cNvPr>
          <p:cNvCxnSpPr>
            <a:cxnSpLocks/>
            <a:stCxn id="15" idx="4"/>
            <a:endCxn id="19" idx="5"/>
          </p:cNvCxnSpPr>
          <p:nvPr/>
        </p:nvCxnSpPr>
        <p:spPr>
          <a:xfrm>
            <a:off x="3246120" y="1709928"/>
            <a:ext cx="479330" cy="1213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67F5FE-59E8-4CEC-BC00-78D4E381CA42}"/>
              </a:ext>
            </a:extLst>
          </p:cNvPr>
          <p:cNvCxnSpPr>
            <a:cxnSpLocks/>
            <a:stCxn id="14" idx="4"/>
            <a:endCxn id="16" idx="5"/>
          </p:cNvCxnSpPr>
          <p:nvPr/>
        </p:nvCxnSpPr>
        <p:spPr>
          <a:xfrm flipH="1">
            <a:off x="1494316" y="2039112"/>
            <a:ext cx="828260" cy="1234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7924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BC536-E89A-42EA-850E-CF68AA3D0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  <a:t>39</a:t>
            </a:fld>
            <a:endParaRPr lang="en-SG"/>
          </a:p>
        </p:txBody>
      </p:sp>
      <p:grpSp>
        <p:nvGrpSpPr>
          <p:cNvPr id="7" name="组合 7">
            <a:extLst>
              <a:ext uri="{FF2B5EF4-FFF2-40B4-BE49-F238E27FC236}">
                <a16:creationId xmlns:a16="http://schemas.microsoft.com/office/drawing/2014/main" id="{8602A51B-B88C-485F-B982-72BA6A8FE4B1}"/>
              </a:ext>
            </a:extLst>
          </p:cNvPr>
          <p:cNvGrpSpPr/>
          <p:nvPr/>
        </p:nvGrpSpPr>
        <p:grpSpPr>
          <a:xfrm>
            <a:off x="3815729" y="2672729"/>
            <a:ext cx="1512542" cy="1512542"/>
            <a:chOff x="3001566" y="2024009"/>
            <a:chExt cx="2155072" cy="2155072"/>
          </a:xfrm>
          <a:solidFill>
            <a:schemeClr val="accent1"/>
          </a:solidFill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B8CECE2C-563E-4AE6-8001-180EF4ED9BA9}"/>
                </a:ext>
              </a:extLst>
            </p:cNvPr>
            <p:cNvSpPr/>
            <p:nvPr/>
          </p:nvSpPr>
          <p:spPr>
            <a:xfrm>
              <a:off x="3001566" y="2024009"/>
              <a:ext cx="2155072" cy="21550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椭圆 4">
              <a:extLst>
                <a:ext uri="{FF2B5EF4-FFF2-40B4-BE49-F238E27FC236}">
                  <a16:creationId xmlns:a16="http://schemas.microsoft.com/office/drawing/2014/main" id="{76E8264D-1C37-4616-AEC6-2C054BE0F4E0}"/>
                </a:ext>
              </a:extLst>
            </p:cNvPr>
            <p:cNvSpPr/>
            <p:nvPr/>
          </p:nvSpPr>
          <p:spPr>
            <a:xfrm>
              <a:off x="3317169" y="2339612"/>
              <a:ext cx="1523866" cy="1523866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6990" tIns="46990" rIns="46990" bIns="46990" numCol="1" spcCol="1270" anchor="ctr" anchorCtr="0">
              <a:noAutofit/>
            </a:bodyPr>
            <a:lstStyle/>
            <a:p>
              <a:pPr lvl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800" dirty="0">
                  <a:latin typeface="Helvetica" panose="020B0604020202020204" pitchFamily="34" charset="0"/>
                  <a:ea typeface="Gadugi" panose="020B0502040204020203" pitchFamily="34" charset="0"/>
                  <a:cs typeface="Helvetica" panose="020B0604020202020204" pitchFamily="34" charset="0"/>
                </a:rPr>
                <a:t>Q&amp;A</a:t>
              </a:r>
              <a:endParaRPr lang="zh-CN" altLang="en-US" sz="2800" kern="12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1770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BC536-E89A-42EA-850E-CF68AA3D0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  <a:t>4</a:t>
            </a:fld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9A9BFE-EB41-4911-9D1D-BC534155FCFA}"/>
              </a:ext>
            </a:extLst>
          </p:cNvPr>
          <p:cNvSpPr/>
          <p:nvPr/>
        </p:nvSpPr>
        <p:spPr>
          <a:xfrm>
            <a:off x="3564659" y="1828562"/>
            <a:ext cx="5579341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latino Linotype" panose="02040502050505030304" pitchFamily="18" charset="0"/>
              </a:rPr>
              <a:t>Camera Sensor (visible spectrum)  </a:t>
            </a:r>
            <a:r>
              <a:rPr lang="en-US" altLang="zh-CN" dirty="0">
                <a:ln w="0"/>
                <a:solidFill>
                  <a:srgbClr val="BA3E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latino Linotype" panose="02040502050505030304" pitchFamily="18" charset="0"/>
              </a:rPr>
              <a:t>Passive sensor</a:t>
            </a:r>
          </a:p>
          <a:p>
            <a:pPr>
              <a:spcAft>
                <a:spcPts val="600"/>
              </a:spcAft>
            </a:pPr>
            <a:r>
              <a:rPr lang="en-US" altLang="zh-CN" sz="1600" u="sng" dirty="0">
                <a:latin typeface="Palatino Linotype" panose="02040502050505030304" pitchFamily="18" charset="0"/>
              </a:rPr>
              <a:t>Pros : </a:t>
            </a:r>
          </a:p>
          <a:p>
            <a:pPr marL="568325" lvl="1" indent="-342900">
              <a:spcAft>
                <a:spcPts val="60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400" dirty="0">
                <a:latin typeface="Palatino Linotype" panose="02040502050505030304" pitchFamily="18" charset="0"/>
              </a:rPr>
              <a:t>Provide abundant </a:t>
            </a:r>
            <a:r>
              <a:rPr lang="en-US" altLang="ko-KR" sz="1400" u="sng" dirty="0">
                <a:latin typeface="Palatino Linotype" panose="02040502050505030304" pitchFamily="18" charset="0"/>
              </a:rPr>
              <a:t>meaningful</a:t>
            </a:r>
            <a:r>
              <a:rPr lang="en-US" altLang="ko-KR" sz="1400" dirty="0">
                <a:latin typeface="Palatino Linotype" panose="02040502050505030304" pitchFamily="18" charset="0"/>
              </a:rPr>
              <a:t> information (color, texture, shape…)</a:t>
            </a:r>
          </a:p>
          <a:p>
            <a:pPr marL="568325" lvl="1" indent="-342900">
              <a:spcAft>
                <a:spcPts val="60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400" dirty="0">
                <a:latin typeface="Palatino Linotype" panose="02040502050505030304" pitchFamily="18" charset="0"/>
              </a:rPr>
              <a:t>Low price</a:t>
            </a:r>
          </a:p>
          <a:p>
            <a:pPr marL="568325" lvl="1" indent="-342900">
              <a:spcAft>
                <a:spcPts val="60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400" dirty="0">
                <a:latin typeface="Palatino Linotype" panose="02040502050505030304" pitchFamily="18" charset="0"/>
              </a:rPr>
              <a:t>Light weight</a:t>
            </a:r>
          </a:p>
          <a:p>
            <a:pPr>
              <a:spcAft>
                <a:spcPts val="600"/>
              </a:spcAft>
            </a:pPr>
            <a:r>
              <a:rPr lang="en-US" altLang="zh-CN" sz="1600" u="sng" dirty="0">
                <a:latin typeface="Palatino Linotype" panose="02040502050505030304" pitchFamily="18" charset="0"/>
              </a:rPr>
              <a:t>Cons : </a:t>
            </a:r>
          </a:p>
          <a:p>
            <a:pPr marL="568325" lvl="1" indent="-342900">
              <a:spcAft>
                <a:spcPts val="600"/>
              </a:spcAft>
              <a:buClr>
                <a:srgbClr val="FF0000"/>
              </a:buClr>
              <a:buFont typeface="Arial" panose="020B0604020202020204" pitchFamily="34" charset="0"/>
              <a:buChar char="X"/>
              <a:defRPr/>
            </a:pPr>
            <a:r>
              <a:rPr lang="en-US" altLang="ko-KR" sz="1400" dirty="0">
                <a:latin typeface="Palatino Linotype" panose="02040502050505030304" pitchFamily="18" charset="0"/>
              </a:rPr>
              <a:t>Strong environment assumptions</a:t>
            </a:r>
          </a:p>
          <a:p>
            <a:pPr marL="568325" lvl="1" indent="-342900">
              <a:spcAft>
                <a:spcPts val="600"/>
              </a:spcAft>
              <a:buClr>
                <a:srgbClr val="FF0000"/>
              </a:buClr>
              <a:buFont typeface="Arial" panose="020B0604020202020204" pitchFamily="34" charset="0"/>
              <a:buChar char="X"/>
              <a:defRPr/>
            </a:pPr>
            <a:r>
              <a:rPr lang="en-US" altLang="ko-KR" sz="1400" dirty="0">
                <a:latin typeface="Palatino Linotype" panose="02040502050505030304" pitchFamily="18" charset="0"/>
              </a:rPr>
              <a:t>Large amount of calculation</a:t>
            </a:r>
            <a:endParaRPr lang="en-US" altLang="ko-KR" sz="1400" u="sng" dirty="0">
              <a:ln w="1270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Palatino Linotype" panose="02040502050505030304" pitchFamily="18" charset="0"/>
            </a:endParaRPr>
          </a:p>
          <a:p>
            <a:pPr marL="568325" lvl="1" indent="-342900">
              <a:spcAft>
                <a:spcPts val="600"/>
              </a:spcAft>
              <a:buClr>
                <a:srgbClr val="FF0000"/>
              </a:buClr>
              <a:buFont typeface="Arial" panose="020B0604020202020204" pitchFamily="34" charset="0"/>
              <a:buChar char="X"/>
              <a:defRPr/>
            </a:pPr>
            <a:r>
              <a:rPr lang="en-US" altLang="ko-KR" sz="1400" u="sng" dirty="0">
                <a:latin typeface="Palatino Linotype" panose="02040502050505030304" pitchFamily="18" charset="0"/>
              </a:rPr>
              <a:t>Numerical instabilities, ill-conditioned problems, image noise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1B9D9F-720F-45E0-860B-649F38D30D38}"/>
              </a:ext>
            </a:extLst>
          </p:cNvPr>
          <p:cNvSpPr/>
          <p:nvPr/>
        </p:nvSpPr>
        <p:spPr>
          <a:xfrm>
            <a:off x="216867" y="1828562"/>
            <a:ext cx="3347792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latino Linotype" panose="02040502050505030304" pitchFamily="18" charset="0"/>
              </a:rPr>
              <a:t>Laser Sensor  </a:t>
            </a:r>
            <a:r>
              <a:rPr lang="en-US" altLang="zh-CN" dirty="0">
                <a:ln w="0"/>
                <a:solidFill>
                  <a:srgbClr val="BA3E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latino Linotype" panose="02040502050505030304" pitchFamily="18" charset="0"/>
              </a:rPr>
              <a:t>Active sensor</a:t>
            </a:r>
          </a:p>
          <a:p>
            <a:pPr>
              <a:spcAft>
                <a:spcPts val="600"/>
              </a:spcAft>
            </a:pPr>
            <a:r>
              <a:rPr lang="en-US" altLang="zh-CN" sz="1600" u="sng" dirty="0">
                <a:latin typeface="Palatino Linotype" panose="02040502050505030304" pitchFamily="18" charset="0"/>
              </a:rPr>
              <a:t>Pros : </a:t>
            </a:r>
          </a:p>
          <a:p>
            <a:pPr marL="568325" lvl="1" indent="-342900">
              <a:spcAft>
                <a:spcPts val="60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400" dirty="0">
                <a:latin typeface="Palatino Linotype" panose="02040502050505030304" pitchFamily="18" charset="0"/>
              </a:rPr>
              <a:t>Accurate</a:t>
            </a:r>
          </a:p>
          <a:p>
            <a:pPr marL="568325" lvl="1" indent="-342900">
              <a:spcAft>
                <a:spcPts val="60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400" dirty="0">
                <a:latin typeface="Palatino Linotype" panose="02040502050505030304" pitchFamily="18" charset="0"/>
              </a:rPr>
              <a:t>Fast</a:t>
            </a:r>
          </a:p>
          <a:p>
            <a:pPr marL="568325" lvl="1" indent="-342900">
              <a:spcAft>
                <a:spcPts val="60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400" dirty="0">
                <a:latin typeface="Palatino Linotype" panose="02040502050505030304" pitchFamily="18" charset="0"/>
              </a:rPr>
              <a:t>Calculation amount smaller</a:t>
            </a:r>
          </a:p>
          <a:p>
            <a:pPr>
              <a:spcAft>
                <a:spcPts val="600"/>
              </a:spcAft>
            </a:pPr>
            <a:r>
              <a:rPr lang="en-US" altLang="zh-CN" sz="1600" u="sng" dirty="0">
                <a:latin typeface="Palatino Linotype" panose="02040502050505030304" pitchFamily="18" charset="0"/>
              </a:rPr>
              <a:t>Cons : </a:t>
            </a:r>
          </a:p>
          <a:p>
            <a:pPr marL="568325" lvl="1" indent="-342900">
              <a:spcAft>
                <a:spcPts val="600"/>
              </a:spcAft>
              <a:buClr>
                <a:srgbClr val="FF0000"/>
              </a:buClr>
              <a:buFont typeface="Arial" panose="020B0604020202020204" pitchFamily="34" charset="0"/>
              <a:buChar char="X"/>
              <a:defRPr/>
            </a:pPr>
            <a:r>
              <a:rPr lang="en-US" altLang="ko-KR" sz="1400" dirty="0">
                <a:latin typeface="Palatino Linotype" panose="02040502050505030304" pitchFamily="18" charset="0"/>
              </a:rPr>
              <a:t>Large in size</a:t>
            </a:r>
          </a:p>
          <a:p>
            <a:pPr marL="568325" lvl="1" indent="-342900">
              <a:spcAft>
                <a:spcPts val="600"/>
              </a:spcAft>
              <a:buClr>
                <a:srgbClr val="FF0000"/>
              </a:buClr>
              <a:buFont typeface="Arial" panose="020B0604020202020204" pitchFamily="34" charset="0"/>
              <a:buChar char="X"/>
              <a:defRPr/>
            </a:pPr>
            <a:r>
              <a:rPr lang="en-US" altLang="ko-KR" sz="1400" dirty="0">
                <a:latin typeface="Palatino Linotype" panose="02040502050505030304" pitchFamily="18" charset="0"/>
              </a:rPr>
              <a:t>High power consumption</a:t>
            </a:r>
            <a:endParaRPr lang="en-US" altLang="ko-KR" sz="1400" u="sng" dirty="0">
              <a:ln w="1270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Palatino Linotype" panose="02040502050505030304" pitchFamily="18" charset="0"/>
            </a:endParaRPr>
          </a:p>
          <a:p>
            <a:pPr marL="568325" lvl="1" indent="-342900">
              <a:spcAft>
                <a:spcPts val="600"/>
              </a:spcAft>
              <a:buClr>
                <a:srgbClr val="FF0000"/>
              </a:buClr>
              <a:buFont typeface="Arial" panose="020B0604020202020204" pitchFamily="34" charset="0"/>
              <a:buChar char="X"/>
              <a:defRPr/>
            </a:pPr>
            <a:r>
              <a:rPr lang="en-US" altLang="ko-KR" sz="1400" u="sng" dirty="0">
                <a:latin typeface="Palatino Linotype" panose="02040502050505030304" pitchFamily="18" charset="0"/>
              </a:rPr>
              <a:t>High price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BF35459-6D4B-40F7-A94F-DA57C38F61EA}"/>
              </a:ext>
            </a:extLst>
          </p:cNvPr>
          <p:cNvSpPr txBox="1">
            <a:spLocks/>
          </p:cNvSpPr>
          <p:nvPr/>
        </p:nvSpPr>
        <p:spPr>
          <a:xfrm>
            <a:off x="5579911" y="19261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1. Introduction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C64A791-AC56-467D-87CA-079C1E74C828}"/>
              </a:ext>
            </a:extLst>
          </p:cNvPr>
          <p:cNvSpPr txBox="1">
            <a:spLocks/>
          </p:cNvSpPr>
          <p:nvPr/>
        </p:nvSpPr>
        <p:spPr>
          <a:xfrm>
            <a:off x="413551" y="19261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BA3E06"/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Sensor</a:t>
            </a:r>
            <a:endParaRPr lang="en-SG" sz="2400" b="1" dirty="0">
              <a:solidFill>
                <a:srgbClr val="BA3E06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0EC0C0-F73C-437B-9F13-4877985A2DCC}"/>
              </a:ext>
            </a:extLst>
          </p:cNvPr>
          <p:cNvSpPr txBox="1"/>
          <p:nvPr/>
        </p:nvSpPr>
        <p:spPr>
          <a:xfrm>
            <a:off x="75223" y="1019437"/>
            <a:ext cx="6910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rgbClr val="BA3E06"/>
                </a:solidFill>
                <a:latin typeface="Palatino Linotype" panose="02040502050505030304" pitchFamily="18" charset="0"/>
              </a:rPr>
              <a:t>Interoceptive sensors: IMU, wheel encoder, cameras, etc.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8F032D-438F-44C1-9DA9-40F4C0E55E31}"/>
              </a:ext>
            </a:extLst>
          </p:cNvPr>
          <p:cNvSpPr txBox="1"/>
          <p:nvPr/>
        </p:nvSpPr>
        <p:spPr>
          <a:xfrm>
            <a:off x="216867" y="5210087"/>
            <a:ext cx="6092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n w="0"/>
                <a:solidFill>
                  <a:srgbClr val="BA3E06"/>
                </a:solidFill>
                <a:latin typeface="Palatino Linotype" panose="02040502050505030304" pitchFamily="18" charset="0"/>
              </a:rPr>
              <a:t>Exteroce</a:t>
            </a:r>
            <a:r>
              <a:rPr lang="en-US" dirty="0">
                <a:ln w="0"/>
                <a:solidFill>
                  <a:srgbClr val="BA3E06"/>
                </a:solidFill>
                <a:latin typeface="Palatino Linotype" panose="02040502050505030304" pitchFamily="18" charset="0"/>
              </a:rPr>
              <a:t>ptive sensors: GPS, artificial markers, etc. </a:t>
            </a:r>
          </a:p>
        </p:txBody>
      </p:sp>
    </p:spTree>
    <p:extLst>
      <p:ext uri="{BB962C8B-B14F-4D97-AF65-F5344CB8AC3E}">
        <p14:creationId xmlns:p14="http://schemas.microsoft.com/office/powerpoint/2010/main" val="3583764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5DC0FB-A42C-4476-901F-0DE35A9F5733}"/>
              </a:ext>
            </a:extLst>
          </p:cNvPr>
          <p:cNvSpPr txBox="1">
            <a:spLocks/>
          </p:cNvSpPr>
          <p:nvPr/>
        </p:nvSpPr>
        <p:spPr>
          <a:xfrm>
            <a:off x="5579911" y="19261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1. Introduction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BC536-E89A-42EA-850E-CF68AA3D0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  <a:t>5</a:t>
            </a:fld>
            <a:endParaRPr lang="en-SG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3DF5F0D-7CAB-4016-BB7C-57F22FFF5FB7}"/>
              </a:ext>
            </a:extLst>
          </p:cNvPr>
          <p:cNvSpPr/>
          <p:nvPr/>
        </p:nvSpPr>
        <p:spPr>
          <a:xfrm>
            <a:off x="200660" y="1310640"/>
            <a:ext cx="2336800" cy="41605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2B28355-1244-400F-A51D-E92838798AE5}"/>
              </a:ext>
            </a:extLst>
          </p:cNvPr>
          <p:cNvSpPr/>
          <p:nvPr/>
        </p:nvSpPr>
        <p:spPr>
          <a:xfrm>
            <a:off x="3408680" y="1310640"/>
            <a:ext cx="2336800" cy="41605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 Linotype" panose="0204050205050503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D67E92B-CEE0-4327-8DD5-F22BE0FCC3B2}"/>
              </a:ext>
            </a:extLst>
          </p:cNvPr>
          <p:cNvSpPr/>
          <p:nvPr/>
        </p:nvSpPr>
        <p:spPr>
          <a:xfrm>
            <a:off x="6616700" y="1310640"/>
            <a:ext cx="2336800" cy="41605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 Linotype" panose="02040502050505030304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BE9CE46-DB9E-48F2-B30F-F76CBB779F41}"/>
              </a:ext>
            </a:extLst>
          </p:cNvPr>
          <p:cNvSpPr/>
          <p:nvPr/>
        </p:nvSpPr>
        <p:spPr>
          <a:xfrm>
            <a:off x="375920" y="2301240"/>
            <a:ext cx="2015823" cy="59436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Palatino Linotype" panose="02040502050505030304" pitchFamily="18" charset="0"/>
              </a:rPr>
              <a:t>Low cost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C3F25D1-0D87-49BA-8398-1F65A934B88F}"/>
              </a:ext>
            </a:extLst>
          </p:cNvPr>
          <p:cNvSpPr/>
          <p:nvPr/>
        </p:nvSpPr>
        <p:spPr>
          <a:xfrm>
            <a:off x="361148" y="3009900"/>
            <a:ext cx="2015823" cy="59436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Palatino Linotype" panose="02040502050505030304" pitchFamily="18" charset="0"/>
              </a:rPr>
              <a:t>No range limitation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D1703EE-B4A2-4112-9B11-B7816EAAD54C}"/>
              </a:ext>
            </a:extLst>
          </p:cNvPr>
          <p:cNvSpPr/>
          <p:nvPr/>
        </p:nvSpPr>
        <p:spPr>
          <a:xfrm>
            <a:off x="3564088" y="2301240"/>
            <a:ext cx="2015823" cy="59436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Palatino Linotype" panose="02040502050505030304" pitchFamily="18" charset="0"/>
              </a:rPr>
              <a:t>Acquire depth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52F75CA-01A9-40C8-B5DB-1BEC325926EC}"/>
              </a:ext>
            </a:extLst>
          </p:cNvPr>
          <p:cNvSpPr/>
          <p:nvPr/>
        </p:nvSpPr>
        <p:spPr>
          <a:xfrm>
            <a:off x="3549316" y="3009900"/>
            <a:ext cx="2015823" cy="59436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Palatino Linotype" panose="02040502050505030304" pitchFamily="18" charset="0"/>
              </a:rPr>
              <a:t>No range limitation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4AF64F3-CE81-46FC-9DE3-B31EFA11E04F}"/>
              </a:ext>
            </a:extLst>
          </p:cNvPr>
          <p:cNvSpPr/>
          <p:nvPr/>
        </p:nvSpPr>
        <p:spPr>
          <a:xfrm>
            <a:off x="6774649" y="2247900"/>
            <a:ext cx="2015823" cy="59436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Palatino Linotype" panose="02040502050505030304" pitchFamily="18" charset="0"/>
              </a:rPr>
              <a:t>Active acquire depth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13BA7DE-1CB5-4B47-AD2C-CEDE9398715F}"/>
              </a:ext>
            </a:extLst>
          </p:cNvPr>
          <p:cNvSpPr/>
          <p:nvPr/>
        </p:nvSpPr>
        <p:spPr>
          <a:xfrm>
            <a:off x="6759877" y="2956560"/>
            <a:ext cx="2015823" cy="59436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Palatino Linotype" panose="02040502050505030304" pitchFamily="18" charset="0"/>
              </a:rPr>
              <a:t>Better reconstruction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F73E909-7489-41A7-B06A-A729BC2A370E}"/>
              </a:ext>
            </a:extLst>
          </p:cNvPr>
          <p:cNvSpPr/>
          <p:nvPr/>
        </p:nvSpPr>
        <p:spPr>
          <a:xfrm>
            <a:off x="6745105" y="3727451"/>
            <a:ext cx="2045367" cy="426720"/>
          </a:xfrm>
          <a:prstGeom prst="roundRect">
            <a:avLst/>
          </a:prstGeom>
          <a:solidFill>
            <a:srgbClr val="FF66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Palatino Linotype" panose="02040502050505030304" pitchFamily="18" charset="0"/>
              </a:rPr>
              <a:t>Small detection range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AD4742C-1D1C-4040-B94B-1BC6518BAB0B}"/>
              </a:ext>
            </a:extLst>
          </p:cNvPr>
          <p:cNvSpPr/>
          <p:nvPr/>
        </p:nvSpPr>
        <p:spPr>
          <a:xfrm>
            <a:off x="3474720" y="3735071"/>
            <a:ext cx="2171700" cy="594360"/>
          </a:xfrm>
          <a:prstGeom prst="roundRect">
            <a:avLst/>
          </a:prstGeom>
          <a:solidFill>
            <a:srgbClr val="FF66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Palatino Linotype" panose="02040502050505030304" pitchFamily="18" charset="0"/>
              </a:rPr>
              <a:t>Complex configuration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BA5EB7F-ED36-49E1-AB0E-2A575DEF2A7D}"/>
              </a:ext>
            </a:extLst>
          </p:cNvPr>
          <p:cNvSpPr/>
          <p:nvPr/>
        </p:nvSpPr>
        <p:spPr>
          <a:xfrm>
            <a:off x="3534544" y="4443731"/>
            <a:ext cx="2015823" cy="594360"/>
          </a:xfrm>
          <a:prstGeom prst="roundRect">
            <a:avLst/>
          </a:prstGeom>
          <a:solidFill>
            <a:srgbClr val="FF66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Palatino Linotype" panose="02040502050505030304" pitchFamily="18" charset="0"/>
              </a:rPr>
              <a:t>Complex calculation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E107BE5-22F3-4220-95AD-AC0A4D495F17}"/>
              </a:ext>
            </a:extLst>
          </p:cNvPr>
          <p:cNvSpPr/>
          <p:nvPr/>
        </p:nvSpPr>
        <p:spPr>
          <a:xfrm>
            <a:off x="361148" y="3718560"/>
            <a:ext cx="2015823" cy="594360"/>
          </a:xfrm>
          <a:prstGeom prst="roundRect">
            <a:avLst/>
          </a:prstGeom>
          <a:solidFill>
            <a:srgbClr val="FF66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Palatino Linotype" panose="02040502050505030304" pitchFamily="18" charset="0"/>
              </a:rPr>
              <a:t>Scale uncertainty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5278EEC-4989-482A-A9D1-2C5E65336C96}"/>
              </a:ext>
            </a:extLst>
          </p:cNvPr>
          <p:cNvSpPr/>
          <p:nvPr/>
        </p:nvSpPr>
        <p:spPr>
          <a:xfrm>
            <a:off x="346376" y="4427220"/>
            <a:ext cx="2015823" cy="594360"/>
          </a:xfrm>
          <a:prstGeom prst="roundRect">
            <a:avLst/>
          </a:prstGeom>
          <a:solidFill>
            <a:srgbClr val="FF66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Palatino Linotype" panose="02040502050505030304" pitchFamily="18" charset="0"/>
              </a:rPr>
              <a:t>Initialization issue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DB3DC4C-D477-4441-AAC3-5940CEC7C08E}"/>
              </a:ext>
            </a:extLst>
          </p:cNvPr>
          <p:cNvSpPr/>
          <p:nvPr/>
        </p:nvSpPr>
        <p:spPr>
          <a:xfrm>
            <a:off x="6730332" y="4306571"/>
            <a:ext cx="2045367" cy="426720"/>
          </a:xfrm>
          <a:prstGeom prst="roundRect">
            <a:avLst/>
          </a:prstGeom>
          <a:solidFill>
            <a:srgbClr val="FF66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Palatino Linotype" panose="02040502050505030304" pitchFamily="18" charset="0"/>
              </a:rPr>
              <a:t>Small detection range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48F692D-D844-4291-A221-632B60CD876D}"/>
              </a:ext>
            </a:extLst>
          </p:cNvPr>
          <p:cNvSpPr/>
          <p:nvPr/>
        </p:nvSpPr>
        <p:spPr>
          <a:xfrm>
            <a:off x="6730333" y="4862195"/>
            <a:ext cx="2045367" cy="426720"/>
          </a:xfrm>
          <a:prstGeom prst="roundRect">
            <a:avLst/>
          </a:prstGeom>
          <a:solidFill>
            <a:srgbClr val="FF66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Palatino Linotype" panose="02040502050505030304" pitchFamily="18" charset="0"/>
              </a:rPr>
              <a:t>Sensitive to </a:t>
            </a:r>
            <a:r>
              <a:rPr lang="en-US" altLang="zh-CN" sz="1400" dirty="0">
                <a:latin typeface="Palatino Linotype" panose="02040502050505030304" pitchFamily="18" charset="0"/>
              </a:rPr>
              <a:t>material textures</a:t>
            </a:r>
            <a:endParaRPr lang="en-US" sz="1400" dirty="0">
              <a:latin typeface="Palatino Linotype" panose="0204050205050503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C7CEEE-5B69-44B8-BBF9-51E0A57355AE}"/>
              </a:ext>
            </a:extLst>
          </p:cNvPr>
          <p:cNvSpPr txBox="1"/>
          <p:nvPr/>
        </p:nvSpPr>
        <p:spPr>
          <a:xfrm>
            <a:off x="723706" y="1844010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Palatino Linotype" panose="02040502050505030304" pitchFamily="18" charset="0"/>
              </a:rPr>
              <a:t>Monocular</a:t>
            </a:r>
            <a:endParaRPr lang="en-US" sz="2000" dirty="0">
              <a:latin typeface="Palatino Linotype" panose="0204050205050503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E66D54-585E-4416-B1ED-8898AC9A35B2}"/>
              </a:ext>
            </a:extLst>
          </p:cNvPr>
          <p:cNvSpPr txBox="1"/>
          <p:nvPr/>
        </p:nvSpPr>
        <p:spPr>
          <a:xfrm>
            <a:off x="4112233" y="184525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Palatino Linotype" panose="02040502050505030304" pitchFamily="18" charset="0"/>
              </a:rPr>
              <a:t>Stereo</a:t>
            </a:r>
            <a:endParaRPr lang="en-US" sz="2000" dirty="0">
              <a:latin typeface="Palatino Linotype" panose="0204050205050503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DB4557-7EF3-4DB1-8740-9E938974A7F1}"/>
              </a:ext>
            </a:extLst>
          </p:cNvPr>
          <p:cNvSpPr txBox="1"/>
          <p:nvPr/>
        </p:nvSpPr>
        <p:spPr>
          <a:xfrm>
            <a:off x="7340483" y="1837690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Palatino Linotype" panose="02040502050505030304" pitchFamily="18" charset="0"/>
              </a:rPr>
              <a:t>RGB-D</a:t>
            </a:r>
            <a:endParaRPr lang="en-US" sz="2000" dirty="0">
              <a:latin typeface="Palatino Linotype" panose="02040502050505030304" pitchFamily="18" charset="0"/>
            </a:endParaRPr>
          </a:p>
        </p:txBody>
      </p:sp>
      <p:pic>
        <p:nvPicPr>
          <p:cNvPr id="28" name="Picture 27" descr="A projector screen&#10;&#10;Description generated with high confidence">
            <a:extLst>
              <a:ext uri="{FF2B5EF4-FFF2-40B4-BE49-F238E27FC236}">
                <a16:creationId xmlns:a16="http://schemas.microsoft.com/office/drawing/2014/main" id="{DA9A62A7-EF03-40C8-A61A-6FAD654FB1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9" b="4163"/>
          <a:stretch/>
        </p:blipFill>
        <p:spPr>
          <a:xfrm>
            <a:off x="3994308" y="1005779"/>
            <a:ext cx="2015823" cy="6496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3" name="Picture 32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708D99B9-7850-4F5D-86D2-B3C44E9EF2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" t="14100" r="9110" b="9008"/>
          <a:stretch/>
        </p:blipFill>
        <p:spPr>
          <a:xfrm>
            <a:off x="7448550" y="844527"/>
            <a:ext cx="1653540" cy="8109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5" name="Picture 34" descr="A close up of a camera&#10;&#10;Description generated with very high confidence">
            <a:extLst>
              <a:ext uri="{FF2B5EF4-FFF2-40B4-BE49-F238E27FC236}">
                <a16:creationId xmlns:a16="http://schemas.microsoft.com/office/drawing/2014/main" id="{A5CAB38A-E728-4167-AF1F-1B1448CDEC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" t="907" r="4433" b="7531"/>
          <a:stretch/>
        </p:blipFill>
        <p:spPr>
          <a:xfrm>
            <a:off x="1648861" y="901647"/>
            <a:ext cx="1179240" cy="8640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E078E536-931F-4C4B-8CBB-DCB07246EBB9}"/>
              </a:ext>
            </a:extLst>
          </p:cNvPr>
          <p:cNvSpPr txBox="1">
            <a:spLocks/>
          </p:cNvSpPr>
          <p:nvPr/>
        </p:nvSpPr>
        <p:spPr>
          <a:xfrm>
            <a:off x="413551" y="19261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BA3E06"/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Sensor</a:t>
            </a:r>
            <a:endParaRPr lang="en-SG" sz="2400" b="1" dirty="0">
              <a:solidFill>
                <a:srgbClr val="BA3E06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622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5DC0FB-A42C-4476-901F-0DE35A9F5733}"/>
              </a:ext>
            </a:extLst>
          </p:cNvPr>
          <p:cNvSpPr txBox="1">
            <a:spLocks/>
          </p:cNvSpPr>
          <p:nvPr/>
        </p:nvSpPr>
        <p:spPr>
          <a:xfrm>
            <a:off x="375920" y="26881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1. Introduction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BC536-E89A-42EA-850E-CF68AA3D0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  <a:t>6</a:t>
            </a:fld>
            <a:endParaRPr lang="en-S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080E860-FF1F-4673-82D2-ADD1D18B5189}"/>
              </a:ext>
            </a:extLst>
          </p:cNvPr>
          <p:cNvSpPr/>
          <p:nvPr/>
        </p:nvSpPr>
        <p:spPr>
          <a:xfrm>
            <a:off x="2024743" y="1226820"/>
            <a:ext cx="5094513" cy="280435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A6A214-3F7E-4BE7-B791-C15EF1F04F2B}"/>
              </a:ext>
            </a:extLst>
          </p:cNvPr>
          <p:cNvSpPr txBox="1"/>
          <p:nvPr/>
        </p:nvSpPr>
        <p:spPr>
          <a:xfrm>
            <a:off x="2282463" y="2436910"/>
            <a:ext cx="573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Palatino Linotype" panose="02040502050505030304" pitchFamily="18" charset="0"/>
              </a:rPr>
              <a:t>SFM</a:t>
            </a:r>
            <a:endParaRPr lang="en-US" sz="1400" b="1" dirty="0">
              <a:latin typeface="Palatino Linotype" panose="02040502050505030304" pitchFamily="18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B1679D4-4F11-489C-B01F-8A1A0478A12B}"/>
              </a:ext>
            </a:extLst>
          </p:cNvPr>
          <p:cNvSpPr txBox="1">
            <a:spLocks/>
          </p:cNvSpPr>
          <p:nvPr/>
        </p:nvSpPr>
        <p:spPr>
          <a:xfrm>
            <a:off x="5579911" y="19261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1. Introduction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F8D0DF5-1685-4F88-A033-ED59044EE930}"/>
              </a:ext>
            </a:extLst>
          </p:cNvPr>
          <p:cNvSpPr txBox="1">
            <a:spLocks/>
          </p:cNvSpPr>
          <p:nvPr/>
        </p:nvSpPr>
        <p:spPr>
          <a:xfrm>
            <a:off x="413551" y="19261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BA3E06"/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Definition</a:t>
            </a:r>
            <a:endParaRPr lang="en-SG" sz="2400" b="1" dirty="0">
              <a:solidFill>
                <a:srgbClr val="BA3E06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5C4938-B216-41E5-A529-EA9BD5A356AC}"/>
              </a:ext>
            </a:extLst>
          </p:cNvPr>
          <p:cNvSpPr/>
          <p:nvPr/>
        </p:nvSpPr>
        <p:spPr>
          <a:xfrm>
            <a:off x="3113861" y="1632940"/>
            <a:ext cx="3928652" cy="19921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EE2E847-CE2A-4810-B026-32B11EC12A2A}"/>
              </a:ext>
            </a:extLst>
          </p:cNvPr>
          <p:cNvSpPr/>
          <p:nvPr/>
        </p:nvSpPr>
        <p:spPr>
          <a:xfrm>
            <a:off x="4265024" y="1900104"/>
            <a:ext cx="2717072" cy="138139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754760-D887-43E4-9DC9-B6CEF0AA1EE9}"/>
              </a:ext>
            </a:extLst>
          </p:cNvPr>
          <p:cNvSpPr txBox="1"/>
          <p:nvPr/>
        </p:nvSpPr>
        <p:spPr>
          <a:xfrm>
            <a:off x="3335117" y="2475108"/>
            <a:ext cx="853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Palatino Linotype" panose="02040502050505030304" pitchFamily="18" charset="0"/>
              </a:rPr>
              <a:t>VSLAM</a:t>
            </a:r>
            <a:endParaRPr lang="en-US" sz="1400" b="1" dirty="0">
              <a:latin typeface="Palatino Linotype" panose="0204050205050503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16F000-CDAD-4D8B-95F7-14680DBB240F}"/>
              </a:ext>
            </a:extLst>
          </p:cNvPr>
          <p:cNvSpPr txBox="1"/>
          <p:nvPr/>
        </p:nvSpPr>
        <p:spPr>
          <a:xfrm>
            <a:off x="5478511" y="2416361"/>
            <a:ext cx="544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Palatino Linotype" panose="02040502050505030304" pitchFamily="18" charset="0"/>
              </a:rPr>
              <a:t>VO</a:t>
            </a:r>
            <a:endParaRPr lang="en-US" sz="1400" b="1" dirty="0">
              <a:latin typeface="Palatino Linotype" panose="0204050205050503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B39631-768A-403A-A2FC-29A1C452242B}"/>
              </a:ext>
            </a:extLst>
          </p:cNvPr>
          <p:cNvSpPr txBox="1"/>
          <p:nvPr/>
        </p:nvSpPr>
        <p:spPr>
          <a:xfrm>
            <a:off x="190413" y="4010696"/>
            <a:ext cx="2821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A3E06"/>
                </a:solidFill>
                <a:latin typeface="Palatino Linotype" panose="02040502050505030304" pitchFamily="18" charset="0"/>
              </a:rPr>
              <a:t>Input: </a:t>
            </a:r>
            <a:r>
              <a:rPr lang="en-US" altLang="zh-CN" sz="1600" dirty="0">
                <a:latin typeface="Palatino Linotype" panose="02040502050505030304" pitchFamily="18" charset="0"/>
              </a:rPr>
              <a:t>unordered image sets</a:t>
            </a:r>
            <a:endParaRPr lang="en-US" sz="1600" dirty="0">
              <a:latin typeface="Palatino Linotype" panose="0204050205050503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580394-F847-4FFF-BC29-07B1D4F7C90D}"/>
              </a:ext>
            </a:extLst>
          </p:cNvPr>
          <p:cNvSpPr txBox="1"/>
          <p:nvPr/>
        </p:nvSpPr>
        <p:spPr>
          <a:xfrm>
            <a:off x="190413" y="4413470"/>
            <a:ext cx="2821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A3E06"/>
                </a:solidFill>
                <a:latin typeface="Palatino Linotype" panose="02040502050505030304" pitchFamily="18" charset="0"/>
              </a:rPr>
              <a:t>Output: </a:t>
            </a:r>
            <a:r>
              <a:rPr lang="en-US" altLang="zh-CN" sz="1600" dirty="0">
                <a:latin typeface="Palatino Linotype" panose="02040502050505030304" pitchFamily="18" charset="0"/>
              </a:rPr>
              <a:t>6DOF pose and 3D reconstruction</a:t>
            </a:r>
            <a:endParaRPr lang="en-US" sz="1600" dirty="0">
              <a:latin typeface="Palatino Linotype" panose="02040502050505030304" pitchFamily="18" charset="0"/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E2712E34-D699-42B1-B00B-82F23970E703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V="1">
            <a:off x="1150625" y="2590799"/>
            <a:ext cx="1131839" cy="128778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017354A-540C-4879-BDAF-C099922E33FC}"/>
              </a:ext>
            </a:extLst>
          </p:cNvPr>
          <p:cNvSpPr txBox="1"/>
          <p:nvPr/>
        </p:nvSpPr>
        <p:spPr>
          <a:xfrm>
            <a:off x="6225286" y="3723924"/>
            <a:ext cx="1402585" cy="276999"/>
          </a:xfrm>
          <a:prstGeom prst="rect">
            <a:avLst/>
          </a:prstGeom>
          <a:noFill/>
          <a:ln w="12700">
            <a:solidFill>
              <a:srgbClr val="BA3E06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BA3E06"/>
                </a:solidFill>
                <a:latin typeface="Palatino Linotype" panose="02040502050505030304" pitchFamily="18" charset="0"/>
              </a:rPr>
              <a:t>Local </a:t>
            </a:r>
            <a:r>
              <a:rPr lang="en-US" altLang="zh-CN" sz="1200" dirty="0">
                <a:latin typeface="Palatino Linotype" panose="02040502050505030304" pitchFamily="18" charset="0"/>
              </a:rPr>
              <a:t>consistency</a:t>
            </a:r>
            <a:endParaRPr lang="en-US" sz="1200" dirty="0">
              <a:latin typeface="Palatino Linotype" panose="0204050205050503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8A3128-B1CD-42AA-8CA0-BE1E6FCBCCED}"/>
              </a:ext>
            </a:extLst>
          </p:cNvPr>
          <p:cNvSpPr txBox="1"/>
          <p:nvPr/>
        </p:nvSpPr>
        <p:spPr>
          <a:xfrm>
            <a:off x="3539018" y="4179973"/>
            <a:ext cx="1452012" cy="276999"/>
          </a:xfrm>
          <a:prstGeom prst="rect">
            <a:avLst/>
          </a:prstGeom>
          <a:noFill/>
          <a:ln w="12700">
            <a:solidFill>
              <a:srgbClr val="BA3E06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BA3E06"/>
                </a:solidFill>
                <a:latin typeface="Palatino Linotype" panose="02040502050505030304" pitchFamily="18" charset="0"/>
              </a:rPr>
              <a:t>Global </a:t>
            </a:r>
            <a:r>
              <a:rPr lang="en-US" altLang="zh-CN" sz="1200" dirty="0">
                <a:latin typeface="Palatino Linotype" panose="02040502050505030304" pitchFamily="18" charset="0"/>
              </a:rPr>
              <a:t>consistency </a:t>
            </a:r>
            <a:endParaRPr lang="en-US" sz="1200" dirty="0">
              <a:latin typeface="Palatino Linotype" panose="02040502050505030304" pitchFamily="18" charset="0"/>
            </a:endParaRP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BDBCAB56-864E-4BEF-9F56-77817FB6CCB4}"/>
              </a:ext>
            </a:extLst>
          </p:cNvPr>
          <p:cNvCxnSpPr>
            <a:cxnSpLocks/>
          </p:cNvCxnSpPr>
          <p:nvPr/>
        </p:nvCxnSpPr>
        <p:spPr>
          <a:xfrm flipH="1">
            <a:off x="5623560" y="2777282"/>
            <a:ext cx="86659" cy="17286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EC3B00A-45BD-4D51-897C-606910C545D5}"/>
              </a:ext>
            </a:extLst>
          </p:cNvPr>
          <p:cNvSpPr txBox="1"/>
          <p:nvPr/>
        </p:nvSpPr>
        <p:spPr>
          <a:xfrm>
            <a:off x="4851421" y="4559059"/>
            <a:ext cx="3213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A3E06"/>
                </a:solidFill>
                <a:latin typeface="Palatino Linotype" panose="02040502050505030304" pitchFamily="18" charset="0"/>
              </a:rPr>
              <a:t>Input: </a:t>
            </a:r>
            <a:r>
              <a:rPr lang="en-US" altLang="zh-CN" sz="1600" dirty="0">
                <a:latin typeface="Palatino Linotype" panose="02040502050505030304" pitchFamily="18" charset="0"/>
              </a:rPr>
              <a:t>sequential camera frames</a:t>
            </a:r>
            <a:endParaRPr lang="en-US" sz="1600" dirty="0">
              <a:latin typeface="Palatino Linotype" panose="0204050205050503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0503E86-36FE-476C-A47A-7BC06457E962}"/>
              </a:ext>
            </a:extLst>
          </p:cNvPr>
          <p:cNvSpPr txBox="1"/>
          <p:nvPr/>
        </p:nvSpPr>
        <p:spPr>
          <a:xfrm>
            <a:off x="4851421" y="4950757"/>
            <a:ext cx="4150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A3E06"/>
                </a:solidFill>
                <a:latin typeface="Palatino Linotype" panose="02040502050505030304" pitchFamily="18" charset="0"/>
              </a:rPr>
              <a:t>Output: </a:t>
            </a:r>
            <a:r>
              <a:rPr lang="en-US" altLang="zh-CN" sz="1600" dirty="0">
                <a:latin typeface="Palatino Linotype" panose="02040502050505030304" pitchFamily="18" charset="0"/>
              </a:rPr>
              <a:t>6DOF pose estimation of camera</a:t>
            </a:r>
            <a:endParaRPr lang="en-US" sz="1600" dirty="0">
              <a:latin typeface="Palatino Linotype" panose="02040502050505030304" pitchFamily="18" charset="0"/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40B38F91-F1CF-470A-A665-E9C7E639E945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3761699" y="2782885"/>
            <a:ext cx="1577745" cy="17230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203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5DC0FB-A42C-4476-901F-0DE35A9F5733}"/>
              </a:ext>
            </a:extLst>
          </p:cNvPr>
          <p:cNvSpPr txBox="1">
            <a:spLocks/>
          </p:cNvSpPr>
          <p:nvPr/>
        </p:nvSpPr>
        <p:spPr>
          <a:xfrm>
            <a:off x="375920" y="26881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1. Introduction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BC536-E89A-42EA-850E-CF68AA3D0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  <a:t>7</a:t>
            </a:fld>
            <a:endParaRPr lang="en-SG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011F257-FBB2-4A8B-9AAE-9B58482FC744}"/>
              </a:ext>
            </a:extLst>
          </p:cNvPr>
          <p:cNvSpPr txBox="1">
            <a:spLocks/>
          </p:cNvSpPr>
          <p:nvPr/>
        </p:nvSpPr>
        <p:spPr>
          <a:xfrm>
            <a:off x="375919" y="1011639"/>
            <a:ext cx="8646159" cy="5344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SFM: </a:t>
            </a:r>
            <a:r>
              <a:rPr lang="en-US" altLang="zh-CN" sz="1800" dirty="0">
                <a:solidFill>
                  <a:srgbClr val="BA3E0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Structure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from Motion</a:t>
            </a:r>
            <a:endParaRPr lang="en-SG" altLang="zh-CN" sz="1800" dirty="0">
              <a:solidFill>
                <a:srgbClr val="BA3E06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7D18B2-0A9B-4E8B-A7B1-66B5C785011E}"/>
              </a:ext>
            </a:extLst>
          </p:cNvPr>
          <p:cNvSpPr/>
          <p:nvPr/>
        </p:nvSpPr>
        <p:spPr>
          <a:xfrm>
            <a:off x="121922" y="5775782"/>
            <a:ext cx="864615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222222"/>
                </a:solidFill>
                <a:latin typeface="Arial" panose="020B0604020202020204" pitchFamily="34" charset="0"/>
              </a:rPr>
              <a:t>Snavely, N., Seitz, S. M., &amp; </a:t>
            </a:r>
            <a:r>
              <a:rPr lang="en-US" sz="1050" dirty="0" err="1">
                <a:solidFill>
                  <a:srgbClr val="222222"/>
                </a:solidFill>
                <a:latin typeface="Arial" panose="020B0604020202020204" pitchFamily="34" charset="0"/>
              </a:rPr>
              <a:t>Szeliski</a:t>
            </a:r>
            <a:r>
              <a:rPr lang="en-US" sz="1050" dirty="0">
                <a:solidFill>
                  <a:srgbClr val="222222"/>
                </a:solidFill>
                <a:latin typeface="Arial" panose="020B0604020202020204" pitchFamily="34" charset="0"/>
              </a:rPr>
              <a:t>, R. (2006, July). Photo tourism: exploring photo collections in 3D. In </a:t>
            </a:r>
            <a:r>
              <a:rPr lang="en-US" sz="1050" i="1" dirty="0">
                <a:solidFill>
                  <a:srgbClr val="222222"/>
                </a:solidFill>
                <a:latin typeface="Arial" panose="020B0604020202020204" pitchFamily="34" charset="0"/>
              </a:rPr>
              <a:t>ACM transactions on graphics (TOG)</a:t>
            </a:r>
            <a:r>
              <a:rPr lang="en-US" sz="1050" dirty="0">
                <a:solidFill>
                  <a:srgbClr val="222222"/>
                </a:solidFill>
                <a:latin typeface="Arial" panose="020B0604020202020204" pitchFamily="34" charset="0"/>
              </a:rPr>
              <a:t> (Vol. 25, No. 3, pp. 835-846). ACM.</a:t>
            </a:r>
            <a:endParaRPr lang="en-US" sz="1050" dirty="0"/>
          </a:p>
        </p:txBody>
      </p:sp>
      <p:pic>
        <p:nvPicPr>
          <p:cNvPr id="3" name="sfm_example">
            <a:hlinkClick r:id="" action="ppaction://media"/>
            <a:extLst>
              <a:ext uri="{FF2B5EF4-FFF2-40B4-BE49-F238E27FC236}">
                <a16:creationId xmlns:a16="http://schemas.microsoft.com/office/drawing/2014/main" id="{59EC02D9-5B08-4FC5-99B5-1653FA47792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86"/>
                  <p14:fade in="1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3039" y="1361919"/>
            <a:ext cx="5512215" cy="41341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97EE2B-7AE0-488E-AFBD-E2E0E71305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038" y="3470884"/>
            <a:ext cx="2605016" cy="1939773"/>
          </a:xfrm>
          <a:prstGeom prst="rect">
            <a:avLst/>
          </a:prstGeom>
        </p:spPr>
      </p:pic>
      <p:pic>
        <p:nvPicPr>
          <p:cNvPr id="18" name="Picture 17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4F369596-D898-4FE0-AC4F-7F03315F2A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038" y="1326421"/>
            <a:ext cx="2605016" cy="206858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39C0326-1D9F-400C-AC71-2457DD5AA72C}"/>
              </a:ext>
            </a:extLst>
          </p:cNvPr>
          <p:cNvSpPr txBox="1">
            <a:spLocks/>
          </p:cNvSpPr>
          <p:nvPr/>
        </p:nvSpPr>
        <p:spPr>
          <a:xfrm>
            <a:off x="5579911" y="19261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1. Introduction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13C0815-D3E5-4128-850F-5F50F7F112C7}"/>
              </a:ext>
            </a:extLst>
          </p:cNvPr>
          <p:cNvSpPr txBox="1">
            <a:spLocks/>
          </p:cNvSpPr>
          <p:nvPr/>
        </p:nvSpPr>
        <p:spPr>
          <a:xfrm>
            <a:off x="413551" y="19261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BA3E06"/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SFM</a:t>
            </a:r>
            <a:endParaRPr lang="en-SG" sz="2400" b="1" dirty="0">
              <a:solidFill>
                <a:srgbClr val="BA3E06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1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5DC0FB-A42C-4476-901F-0DE35A9F5733}"/>
              </a:ext>
            </a:extLst>
          </p:cNvPr>
          <p:cNvSpPr txBox="1">
            <a:spLocks/>
          </p:cNvSpPr>
          <p:nvPr/>
        </p:nvSpPr>
        <p:spPr>
          <a:xfrm>
            <a:off x="375920" y="26881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1. Introduction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BC536-E89A-42EA-850E-CF68AA3D0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  <a:t>8</a:t>
            </a:fld>
            <a:endParaRPr lang="en-S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080E860-FF1F-4673-82D2-ADD1D18B5189}"/>
              </a:ext>
            </a:extLst>
          </p:cNvPr>
          <p:cNvSpPr/>
          <p:nvPr/>
        </p:nvSpPr>
        <p:spPr>
          <a:xfrm>
            <a:off x="5753645" y="3256553"/>
            <a:ext cx="1959429" cy="18984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Sense the environment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5134CCE-98F3-4081-8A8C-E55EF11ECDC0}"/>
              </a:ext>
            </a:extLst>
          </p:cNvPr>
          <p:cNvSpPr/>
          <p:nvPr/>
        </p:nvSpPr>
        <p:spPr>
          <a:xfrm>
            <a:off x="1105990" y="3256552"/>
            <a:ext cx="1959429" cy="18984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Know where I am w.r.t. initial place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C7A199-21D2-43C0-80E5-04A83B1359FE}"/>
              </a:ext>
            </a:extLst>
          </p:cNvPr>
          <p:cNvSpPr/>
          <p:nvPr/>
        </p:nvSpPr>
        <p:spPr>
          <a:xfrm>
            <a:off x="1326263" y="1924599"/>
            <a:ext cx="1506583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Unknown initial location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DF554F-358A-48C8-B9AA-4C55841F2F4F}"/>
              </a:ext>
            </a:extLst>
          </p:cNvPr>
          <p:cNvSpPr/>
          <p:nvPr/>
        </p:nvSpPr>
        <p:spPr>
          <a:xfrm>
            <a:off x="5980067" y="1924599"/>
            <a:ext cx="1506583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Unknown Environment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44A840-FB17-4428-B02E-B1CE1B02EB7A}"/>
              </a:ext>
            </a:extLst>
          </p:cNvPr>
          <p:cNvSpPr txBox="1"/>
          <p:nvPr/>
        </p:nvSpPr>
        <p:spPr>
          <a:xfrm>
            <a:off x="639644" y="1218779"/>
            <a:ext cx="3374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BA3E0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Internal State Estimation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A6A214-3F7E-4BE7-B791-C15EF1F04F2B}"/>
              </a:ext>
            </a:extLst>
          </p:cNvPr>
          <p:cNvSpPr txBox="1"/>
          <p:nvPr/>
        </p:nvSpPr>
        <p:spPr>
          <a:xfrm>
            <a:off x="5286102" y="1245136"/>
            <a:ext cx="2821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BA3E0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Surrounding Perception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9899523-44BD-41AE-BDE1-4F5263701D75}"/>
              </a:ext>
            </a:extLst>
          </p:cNvPr>
          <p:cNvSpPr/>
          <p:nvPr/>
        </p:nvSpPr>
        <p:spPr>
          <a:xfrm>
            <a:off x="3169922" y="3614057"/>
            <a:ext cx="2325187" cy="496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Mapping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9D90C6C-1697-428E-8E24-AAD602BD9C12}"/>
              </a:ext>
            </a:extLst>
          </p:cNvPr>
          <p:cNvSpPr/>
          <p:nvPr/>
        </p:nvSpPr>
        <p:spPr>
          <a:xfrm flipH="1">
            <a:off x="3169921" y="4293325"/>
            <a:ext cx="2325187" cy="496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Calculate 6D pose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873874-17D5-4DEE-9C73-9E3315200989}"/>
              </a:ext>
            </a:extLst>
          </p:cNvPr>
          <p:cNvSpPr txBox="1"/>
          <p:nvPr/>
        </p:nvSpPr>
        <p:spPr>
          <a:xfrm>
            <a:off x="1817098" y="5492156"/>
            <a:ext cx="5509804" cy="369332"/>
          </a:xfrm>
          <a:prstGeom prst="rect">
            <a:avLst/>
          </a:prstGeom>
          <a:noFill/>
          <a:ln>
            <a:solidFill>
              <a:srgbClr val="BA3E06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BA3E0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Construct model and optimize to eliminate noises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B1679D4-4F11-489C-B01F-8A1A0478A12B}"/>
              </a:ext>
            </a:extLst>
          </p:cNvPr>
          <p:cNvSpPr txBox="1">
            <a:spLocks/>
          </p:cNvSpPr>
          <p:nvPr/>
        </p:nvSpPr>
        <p:spPr>
          <a:xfrm>
            <a:off x="5579911" y="19261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1. Introduction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F8D0DF5-1685-4F88-A033-ED59044EE930}"/>
              </a:ext>
            </a:extLst>
          </p:cNvPr>
          <p:cNvSpPr txBox="1">
            <a:spLocks/>
          </p:cNvSpPr>
          <p:nvPr/>
        </p:nvSpPr>
        <p:spPr>
          <a:xfrm>
            <a:off x="413551" y="19261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BA3E06"/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VSLAM</a:t>
            </a:r>
            <a:endParaRPr lang="en-SG" sz="2400" b="1" dirty="0">
              <a:solidFill>
                <a:srgbClr val="BA3E06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98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5DC0FB-A42C-4476-901F-0DE35A9F5733}"/>
              </a:ext>
            </a:extLst>
          </p:cNvPr>
          <p:cNvSpPr txBox="1">
            <a:spLocks/>
          </p:cNvSpPr>
          <p:nvPr/>
        </p:nvSpPr>
        <p:spPr>
          <a:xfrm>
            <a:off x="375920" y="26881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1. Introduction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BC536-E89A-42EA-850E-CF68AA3D0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C823-BEC6-4591-99A0-77BFC1C958FA}" type="slidenum">
              <a:rPr lang="en-SG" smtClean="0"/>
              <a:t>9</a:t>
            </a:fld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44A840-FB17-4428-B02E-B1CE1B02EB7A}"/>
              </a:ext>
            </a:extLst>
          </p:cNvPr>
          <p:cNvSpPr txBox="1"/>
          <p:nvPr/>
        </p:nvSpPr>
        <p:spPr>
          <a:xfrm>
            <a:off x="164593" y="1107976"/>
            <a:ext cx="1755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BA3E0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Challenges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B1679D4-4F11-489C-B01F-8A1A0478A12B}"/>
              </a:ext>
            </a:extLst>
          </p:cNvPr>
          <p:cNvSpPr txBox="1">
            <a:spLocks/>
          </p:cNvSpPr>
          <p:nvPr/>
        </p:nvSpPr>
        <p:spPr>
          <a:xfrm>
            <a:off x="5579911" y="19261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1. Introduction</a:t>
            </a:r>
            <a:endParaRPr lang="en-SG" sz="2400" b="1" dirty="0">
              <a:solidFill>
                <a:schemeClr val="bg1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F8D0DF5-1685-4F88-A033-ED59044EE930}"/>
              </a:ext>
            </a:extLst>
          </p:cNvPr>
          <p:cNvSpPr txBox="1">
            <a:spLocks/>
          </p:cNvSpPr>
          <p:nvPr/>
        </p:nvSpPr>
        <p:spPr>
          <a:xfrm>
            <a:off x="413551" y="192619"/>
            <a:ext cx="2954422" cy="575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BA3E06"/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VSLAM</a:t>
            </a:r>
            <a:endParaRPr lang="en-SG" sz="2400" b="1" dirty="0">
              <a:solidFill>
                <a:srgbClr val="BA3E06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EA8AB8-BB7B-4042-A5D5-F4EB1C1AB2E9}"/>
              </a:ext>
            </a:extLst>
          </p:cNvPr>
          <p:cNvSpPr txBox="1"/>
          <p:nvPr/>
        </p:nvSpPr>
        <p:spPr>
          <a:xfrm>
            <a:off x="413551" y="1954269"/>
            <a:ext cx="7526740" cy="2949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No prior knowledge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Real-time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Long-term travelling (Drift, memory usage)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Robustness to sudden environment change (illumination, scale, motion)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Dynamic environment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Sensor fusion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Mapping (integrates with navigation and reconstruction)</a:t>
            </a:r>
          </a:p>
        </p:txBody>
      </p:sp>
    </p:spTree>
    <p:extLst>
      <p:ext uri="{BB962C8B-B14F-4D97-AF65-F5344CB8AC3E}">
        <p14:creationId xmlns:p14="http://schemas.microsoft.com/office/powerpoint/2010/main" val="1501872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9066</TotalTime>
  <Words>2097</Words>
  <Application>Microsoft Office PowerPoint</Application>
  <PresentationFormat>On-screen Show (4:3)</PresentationFormat>
  <Paragraphs>549</Paragraphs>
  <Slides>39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2" baseType="lpstr">
      <vt:lpstr>맑은 고딕</vt:lpstr>
      <vt:lpstr>等线</vt:lpstr>
      <vt:lpstr>Arial</vt:lpstr>
      <vt:lpstr>Calibri</vt:lpstr>
      <vt:lpstr>Calibri Light</vt:lpstr>
      <vt:lpstr>Cambria</vt:lpstr>
      <vt:lpstr>Cambria Math</vt:lpstr>
      <vt:lpstr>Gadugi</vt:lpstr>
      <vt:lpstr>Helvetica</vt:lpstr>
      <vt:lpstr>Palatino Linotype</vt:lpstr>
      <vt:lpstr>Verdana</vt:lpstr>
      <vt:lpstr>Wingdings</vt:lpstr>
      <vt:lpstr>Office Theme</vt:lpstr>
      <vt:lpstr>Backend Methods for Visual SLAM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Jiang Rui</dc:creator>
  <cp:lastModifiedBy>Zhang Handuo</cp:lastModifiedBy>
  <cp:revision>498</cp:revision>
  <dcterms:created xsi:type="dcterms:W3CDTF">2017-12-13T05:07:39Z</dcterms:created>
  <dcterms:modified xsi:type="dcterms:W3CDTF">2018-08-03T01:25:55Z</dcterms:modified>
</cp:coreProperties>
</file>